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7" r:id="rId2"/>
    <p:sldId id="279" r:id="rId3"/>
    <p:sldId id="392" r:id="rId4"/>
    <p:sldId id="332" r:id="rId5"/>
    <p:sldId id="382" r:id="rId6"/>
    <p:sldId id="385" r:id="rId7"/>
    <p:sldId id="391" r:id="rId8"/>
    <p:sldId id="386" r:id="rId9"/>
    <p:sldId id="393" r:id="rId10"/>
    <p:sldId id="338" r:id="rId11"/>
    <p:sldId id="335" r:id="rId12"/>
    <p:sldId id="388" r:id="rId13"/>
    <p:sldId id="339" r:id="rId14"/>
    <p:sldId id="389" r:id="rId15"/>
    <p:sldId id="394" r:id="rId16"/>
    <p:sldId id="384" r:id="rId17"/>
    <p:sldId id="383" r:id="rId18"/>
    <p:sldId id="285" r:id="rId19"/>
    <p:sldId id="286" r:id="rId20"/>
    <p:sldId id="287" r:id="rId21"/>
    <p:sldId id="288" r:id="rId22"/>
    <p:sldId id="395" r:id="rId23"/>
    <p:sldId id="387" r:id="rId24"/>
    <p:sldId id="280" r:id="rId25"/>
    <p:sldId id="276" r:id="rId26"/>
    <p:sldId id="277" r:id="rId27"/>
    <p:sldId id="396" r:id="rId28"/>
    <p:sldId id="390" r:id="rId29"/>
    <p:sldId id="340" r:id="rId30"/>
    <p:sldId id="397" r:id="rId31"/>
    <p:sldId id="327" r:id="rId32"/>
    <p:sldId id="342" r:id="rId33"/>
    <p:sldId id="343" r:id="rId34"/>
    <p:sldId id="398" r:id="rId35"/>
    <p:sldId id="344" r:id="rId36"/>
    <p:sldId id="360" r:id="rId37"/>
    <p:sldId id="346" r:id="rId38"/>
    <p:sldId id="399" r:id="rId39"/>
    <p:sldId id="362" r:id="rId40"/>
    <p:sldId id="381" r:id="rId41"/>
    <p:sldId id="380" r:id="rId42"/>
  </p:sldIdLst>
  <p:sldSz cx="9144000" cy="6858000" type="screen4x3"/>
  <p:notesSz cx="6797675" cy="987425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43" autoAdjust="0"/>
    <p:restoredTop sz="90929"/>
  </p:normalViewPr>
  <p:slideViewPr>
    <p:cSldViewPr>
      <p:cViewPr varScale="1">
        <p:scale>
          <a:sx n="58" d="100"/>
          <a:sy n="58" d="100"/>
        </p:scale>
        <p:origin x="125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44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227331" name="Rectangle 3"/>
          <p:cNvSpPr>
            <a:spLocks noGrp="1" noChangeArrowheads="1"/>
          </p:cNvSpPr>
          <p:nvPr>
            <p:ph type="dt" sz="quarter"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de-DE"/>
          </a:p>
        </p:txBody>
      </p:sp>
      <p:sp>
        <p:nvSpPr>
          <p:cNvPr id="227332" name="Rectangle 4"/>
          <p:cNvSpPr>
            <a:spLocks noGrp="1" noChangeArrowheads="1"/>
          </p:cNvSpPr>
          <p:nvPr>
            <p:ph type="ftr" sz="quarter" idx="2"/>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de-DE"/>
          </a:p>
        </p:txBody>
      </p:sp>
      <p:sp>
        <p:nvSpPr>
          <p:cNvPr id="227333" name="Rectangle 5"/>
          <p:cNvSpPr>
            <a:spLocks noGrp="1" noChangeArrowheads="1"/>
          </p:cNvSpPr>
          <p:nvPr>
            <p:ph type="sldNum" sz="quarter" idx="3"/>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9AFC229-372A-4EEB-9DA2-9F90CD996E1B}" type="slidenum">
              <a:rPr lang="de-DE"/>
              <a:pPr/>
              <a:t>‹#›</a:t>
            </a:fld>
            <a:endParaRPr lang="de-DE"/>
          </a:p>
        </p:txBody>
      </p:sp>
    </p:spTree>
    <p:extLst>
      <p:ext uri="{BB962C8B-B14F-4D97-AF65-F5344CB8AC3E}">
        <p14:creationId xmlns:p14="http://schemas.microsoft.com/office/powerpoint/2010/main" val="1793820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2982913"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241667" name="Rectangle 3"/>
          <p:cNvSpPr>
            <a:spLocks noGrp="1" noChangeArrowheads="1"/>
          </p:cNvSpPr>
          <p:nvPr>
            <p:ph type="dt" idx="1"/>
          </p:nvPr>
        </p:nvSpPr>
        <p:spPr bwMode="auto">
          <a:xfrm>
            <a:off x="3824288" y="0"/>
            <a:ext cx="2982912"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241668" name="Rectangle 4"/>
          <p:cNvSpPr>
            <a:spLocks noGrp="1" noRot="1" noChangeAspect="1" noChangeArrowheads="1" noTextEdit="1"/>
          </p:cNvSpPr>
          <p:nvPr>
            <p:ph type="sldImg" idx="2"/>
          </p:nvPr>
        </p:nvSpPr>
        <p:spPr bwMode="auto">
          <a:xfrm>
            <a:off x="973138" y="760413"/>
            <a:ext cx="4862512" cy="3646487"/>
          </a:xfrm>
          <a:prstGeom prst="rect">
            <a:avLst/>
          </a:prstGeom>
          <a:noFill/>
          <a:ln w="9525">
            <a:solidFill>
              <a:srgbClr val="000000"/>
            </a:solidFill>
            <a:miter lim="800000"/>
            <a:headEnd/>
            <a:tailEnd/>
          </a:ln>
          <a:effectLst/>
        </p:spPr>
      </p:sp>
      <p:sp>
        <p:nvSpPr>
          <p:cNvPr id="241669" name="Rectangle 5"/>
          <p:cNvSpPr>
            <a:spLocks noGrp="1" noChangeArrowheads="1"/>
          </p:cNvSpPr>
          <p:nvPr>
            <p:ph type="body" sz="quarter" idx="3"/>
          </p:nvPr>
        </p:nvSpPr>
        <p:spPr bwMode="auto">
          <a:xfrm>
            <a:off x="917575" y="4710113"/>
            <a:ext cx="4972050" cy="4406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241670" name="Rectangle 6"/>
          <p:cNvSpPr>
            <a:spLocks noGrp="1" noChangeArrowheads="1"/>
          </p:cNvSpPr>
          <p:nvPr>
            <p:ph type="ftr" sz="quarter" idx="4"/>
          </p:nvPr>
        </p:nvSpPr>
        <p:spPr bwMode="auto">
          <a:xfrm>
            <a:off x="0" y="9345613"/>
            <a:ext cx="2982913"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241671" name="Rectangle 7"/>
          <p:cNvSpPr>
            <a:spLocks noGrp="1" noChangeArrowheads="1"/>
          </p:cNvSpPr>
          <p:nvPr>
            <p:ph type="sldNum" sz="quarter" idx="5"/>
          </p:nvPr>
        </p:nvSpPr>
        <p:spPr bwMode="auto">
          <a:xfrm>
            <a:off x="3824288" y="9345613"/>
            <a:ext cx="2982912"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1A5EAED-3EEF-4C18-BE64-01091964538B}" type="slidenum">
              <a:rPr lang="en-GB"/>
              <a:pPr/>
              <a:t>‹#›</a:t>
            </a:fld>
            <a:endParaRPr lang="en-GB"/>
          </a:p>
        </p:txBody>
      </p:sp>
    </p:spTree>
    <p:extLst>
      <p:ext uri="{BB962C8B-B14F-4D97-AF65-F5344CB8AC3E}">
        <p14:creationId xmlns:p14="http://schemas.microsoft.com/office/powerpoint/2010/main" val="29515359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1</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7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07346-DADF-4310-8145-D19821050D69}" type="slidenum">
              <a:rPr lang="en-GB"/>
              <a:pPr/>
              <a:t>12</a:t>
            </a:fld>
            <a:endParaRPr lang="en-GB"/>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1952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76392-739A-46CF-A3DE-DDACD959ACD0}" type="slidenum">
              <a:rPr lang="en-GB"/>
              <a:pPr/>
              <a:t>13</a:t>
            </a:fld>
            <a:endParaRPr lang="en-GB"/>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258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5686F4F-E365-4A9C-9F54-C338ED98E1A2}" type="slidenum">
              <a:rPr lang="en-US" smtClean="0"/>
              <a:pPr/>
              <a:t>14</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7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15</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1565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16</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262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85338F55-EE2A-4363-AB21-30C6E4E3F2B6}" type="slidenum">
              <a:rPr lang="en-US" smtClean="0"/>
              <a:pPr/>
              <a:t>18</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29547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BFEA7AA-6826-4611-90EC-2182CA655371}" type="slidenum">
              <a:rPr lang="en-GB" smtClean="0"/>
              <a:pPr/>
              <a:t>19</a:t>
            </a:fld>
            <a:endParaRPr lang="en-GB"/>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803474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560197B-CCBD-44BF-97DC-3EDE8959271D}" type="slidenum">
              <a:rPr lang="en-US" smtClean="0"/>
              <a:pPr/>
              <a:t>21</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8546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22</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92571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23</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26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39910-F767-4728-992D-36980DC7C0D4}" type="slidenum">
              <a:rPr lang="en-GB"/>
              <a:pPr/>
              <a:t>2</a:t>
            </a:fld>
            <a:endParaRPr lang="en-GB"/>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9914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24</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479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DDE2A2-9F67-494A-AFED-549499122B1B}" type="slidenum">
              <a:rPr lang="en-US" smtClean="0"/>
              <a:pPr/>
              <a:t>25</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6314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B797121-7A7A-4A0A-9A9F-2FAB1B1E824E}" type="slidenum">
              <a:rPr lang="en-US" smtClean="0"/>
              <a:pPr/>
              <a:t>26</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69289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27</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71687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28</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6729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2E44E-4258-4D72-8973-64C2FB11794B}" type="slidenum">
              <a:rPr lang="en-GB"/>
              <a:pPr/>
              <a:t>29</a:t>
            </a:fld>
            <a:endParaRPr lang="en-GB"/>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5412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30</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4025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12C33-58F8-4AB6-B5F1-C6841CCFD87A}" type="slidenum">
              <a:rPr lang="en-GB"/>
              <a:pPr/>
              <a:t>31</a:t>
            </a:fld>
            <a:endParaRPr lang="en-GB"/>
          </a:p>
        </p:txBody>
      </p:sp>
      <p:sp>
        <p:nvSpPr>
          <p:cNvPr id="306178" name="Rectangle 2"/>
          <p:cNvSpPr>
            <a:spLocks noGrp="1" noRot="1" noChangeAspect="1" noChangeArrowheads="1" noTextEdit="1"/>
          </p:cNvSpPr>
          <p:nvPr>
            <p:ph type="sldImg"/>
          </p:nvPr>
        </p:nvSpPr>
        <p:spPr>
          <a:xfrm>
            <a:off x="931863" y="741363"/>
            <a:ext cx="4935537" cy="3702050"/>
          </a:xfrm>
          <a:ln/>
        </p:spPr>
      </p:sp>
      <p:sp>
        <p:nvSpPr>
          <p:cNvPr id="306179" name="Rectangle 3"/>
          <p:cNvSpPr>
            <a:spLocks noGrp="1" noChangeArrowheads="1"/>
          </p:cNvSpPr>
          <p:nvPr>
            <p:ph type="body" idx="1"/>
          </p:nvPr>
        </p:nvSpPr>
        <p:spPr>
          <a:xfrm>
            <a:off x="906463" y="4691063"/>
            <a:ext cx="4984750" cy="4443412"/>
          </a:xfrm>
        </p:spPr>
        <p:txBody>
          <a:bodyPr/>
          <a:lstStyle/>
          <a:p>
            <a:endParaRPr lang="en-US"/>
          </a:p>
        </p:txBody>
      </p:sp>
    </p:spTree>
    <p:extLst>
      <p:ext uri="{BB962C8B-B14F-4D97-AF65-F5344CB8AC3E}">
        <p14:creationId xmlns:p14="http://schemas.microsoft.com/office/powerpoint/2010/main" val="2803543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510AEF-8F0E-45E1-8977-5177726B9164}" type="slidenum">
              <a:rPr lang="en-GB"/>
              <a:pPr/>
              <a:t>32</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4915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98F0E50-C048-4EFA-B7B2-B8E0E068DC02}" type="slidenum">
              <a:rPr lang="en-GB"/>
              <a:pPr/>
              <a:t>33</a:t>
            </a:fld>
            <a:endParaRPr lang="en-GB"/>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1732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3</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25029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34</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52633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35</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235850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38</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3729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39</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2784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4</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534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6</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720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8</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0595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9</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331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07346-DADF-4310-8145-D19821050D69}" type="slidenum">
              <a:rPr lang="en-GB"/>
              <a:pPr/>
              <a:t>10</a:t>
            </a:fld>
            <a:endParaRPr lang="en-GB"/>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8204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2F570-2C82-4ED1-9868-783ECC18B7AC}" type="slidenum">
              <a:rPr lang="en-GB"/>
              <a:pPr/>
              <a:t>11</a:t>
            </a:fld>
            <a:endParaRPr lang="en-GB"/>
          </a:p>
        </p:txBody>
      </p:sp>
      <p:sp>
        <p:nvSpPr>
          <p:cNvPr id="323586" name="Rectangle 2"/>
          <p:cNvSpPr>
            <a:spLocks noGrp="1" noRot="1" noChangeAspect="1" noChangeArrowheads="1" noTextEdit="1"/>
          </p:cNvSpPr>
          <p:nvPr>
            <p:ph type="sldImg"/>
          </p:nvPr>
        </p:nvSpPr>
        <p:spPr>
          <a:xfrm>
            <a:off x="931863" y="741363"/>
            <a:ext cx="4935537" cy="3702050"/>
          </a:xfrm>
          <a:ln/>
        </p:spPr>
      </p:sp>
      <p:sp>
        <p:nvSpPr>
          <p:cNvPr id="323587" name="Rectangle 3"/>
          <p:cNvSpPr>
            <a:spLocks noGrp="1" noChangeArrowheads="1"/>
          </p:cNvSpPr>
          <p:nvPr>
            <p:ph type="body" idx="1"/>
          </p:nvPr>
        </p:nvSpPr>
        <p:spPr>
          <a:xfrm>
            <a:off x="679450" y="4691063"/>
            <a:ext cx="5438775" cy="4443412"/>
          </a:xfrm>
        </p:spPr>
        <p:txBody>
          <a:bodyPr/>
          <a:lstStyle/>
          <a:p>
            <a:endParaRPr lang="en-US"/>
          </a:p>
        </p:txBody>
      </p:sp>
    </p:spTree>
    <p:extLst>
      <p:ext uri="{BB962C8B-B14F-4D97-AF65-F5344CB8AC3E}">
        <p14:creationId xmlns:p14="http://schemas.microsoft.com/office/powerpoint/2010/main" val="269309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0E102DA-FD46-4C6E-8768-E89C3DB0C103}"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0789DC0-65E9-46D0-8551-9228623B7EE9}"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A9C7EED-6B9E-4A9F-819C-40AE88555FD3}"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1718D46D-A6DA-410E-B770-DBA99FC3D23E}"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E2DBB97-0D8D-4DFA-9A62-19133522806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AD68BCC-224C-49EE-BA2A-C4400298B436}"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F320A79-B9D2-46D7-85F2-E8481A31DF6F}"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961C7F96-E80A-44B7-B4BE-AC4C19E94848}"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F78CDD09-725F-4FB1-9764-3D83304C38EE}"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FBD8AB2-C737-4974-B866-24A088D38BFF}"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D940B30-CC23-4224-B847-78726A8401F7}"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988D802-93CD-4EC5-B3FC-A1D2F0DC2102}"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5EEEB61-D63C-4AEF-A8FB-93D0E2D92D20}"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736" y="10668"/>
            <a:ext cx="5748528" cy="68366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539750" y="6092825"/>
            <a:ext cx="7772400" cy="765175"/>
          </a:xfrm>
        </p:spPr>
        <p:txBody>
          <a:bodyPr/>
          <a:lstStyle/>
          <a:p>
            <a:r>
              <a:rPr lang="de-DE" sz="3200" dirty="0">
                <a:latin typeface="Candara" panose="020E0502030303020204" pitchFamily="34" charset="0"/>
              </a:rPr>
              <a:t>The Gruenspecht Rule of Adaptation</a:t>
            </a:r>
            <a:endParaRPr lang="en-GB" sz="3200" dirty="0">
              <a:latin typeface="Candara" panose="020E0502030303020204" pitchFamily="34" charset="0"/>
            </a:endParaRPr>
          </a:p>
        </p:txBody>
      </p:sp>
      <p:pic>
        <p:nvPicPr>
          <p:cNvPr id="322563" name="Picture 3" descr="pic_wonder_grand_beach_lg"/>
          <p:cNvPicPr>
            <a:picLocks noChangeAspect="1" noChangeArrowheads="1"/>
          </p:cNvPicPr>
          <p:nvPr/>
        </p:nvPicPr>
        <p:blipFill>
          <a:blip r:embed="rId3" cstate="print"/>
          <a:srcRect/>
          <a:stretch>
            <a:fillRect/>
          </a:stretch>
        </p:blipFill>
        <p:spPr bwMode="auto">
          <a:xfrm>
            <a:off x="539750" y="44450"/>
            <a:ext cx="8208963" cy="6157913"/>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736" y="10668"/>
            <a:ext cx="5748528" cy="6836664"/>
          </a:xfrm>
          <a:prstGeom prst="rect">
            <a:avLst/>
          </a:prstGeom>
        </p:spPr>
      </p:pic>
    </p:spTree>
    <p:extLst>
      <p:ext uri="{BB962C8B-B14F-4D97-AF65-F5344CB8AC3E}">
        <p14:creationId xmlns:p14="http://schemas.microsoft.com/office/powerpoint/2010/main" val="3528795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descr="fig-5-3"/>
          <p:cNvPicPr>
            <a:picLocks noChangeAspect="1" noChangeArrowheads="1"/>
          </p:cNvPicPr>
          <p:nvPr/>
        </p:nvPicPr>
        <p:blipFill>
          <a:blip r:embed="rId3" cstate="print"/>
          <a:srcRect/>
          <a:stretch>
            <a:fillRect/>
          </a:stretch>
        </p:blipFill>
        <p:spPr bwMode="auto">
          <a:xfrm>
            <a:off x="152400" y="293688"/>
            <a:ext cx="8915400" cy="5116512"/>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810" y="0"/>
            <a:ext cx="4950190" cy="6858000"/>
          </a:xfrm>
          <a:prstGeom prst="rect">
            <a:avLst/>
          </a:prstGeom>
        </p:spPr>
      </p:pic>
      <p:sp>
        <p:nvSpPr>
          <p:cNvPr id="12290" name="Rectangle 2"/>
          <p:cNvSpPr>
            <a:spLocks noGrp="1" noChangeArrowheads="1"/>
          </p:cNvSpPr>
          <p:nvPr>
            <p:ph type="title"/>
          </p:nvPr>
        </p:nvSpPr>
        <p:spPr>
          <a:xfrm>
            <a:off x="0" y="0"/>
            <a:ext cx="7772400" cy="1143000"/>
          </a:xfrm>
        </p:spPr>
        <p:txBody>
          <a:bodyPr/>
          <a:lstStyle/>
          <a:p>
            <a:pPr eaLnBrk="1" hangingPunct="1"/>
            <a:r>
              <a:rPr lang="de-DE" sz="3600" dirty="0">
                <a:latin typeface="Candara" panose="020E0502030303020204" pitchFamily="34" charset="0"/>
              </a:rPr>
              <a:t>Public maladaptation</a:t>
            </a:r>
            <a:endParaRPr lang="en-GB" sz="3600" dirty="0">
              <a:latin typeface="Candara" panose="020E0502030303020204" pitchFamily="34" charset="0"/>
            </a:endParaRPr>
          </a:p>
        </p:txBody>
      </p:sp>
      <p:sp>
        <p:nvSpPr>
          <p:cNvPr id="12291" name="Rectangle 3"/>
          <p:cNvSpPr>
            <a:spLocks noGrp="1" noChangeArrowheads="1"/>
          </p:cNvSpPr>
          <p:nvPr>
            <p:ph type="body" idx="1"/>
          </p:nvPr>
        </p:nvSpPr>
        <p:spPr>
          <a:xfrm>
            <a:off x="155210" y="1143000"/>
            <a:ext cx="4038600" cy="4572000"/>
          </a:xfrm>
        </p:spPr>
        <p:txBody>
          <a:bodyPr/>
          <a:lstStyle/>
          <a:p>
            <a:pPr eaLnBrk="1" hangingPunct="1">
              <a:lnSpc>
                <a:spcPct val="90000"/>
              </a:lnSpc>
            </a:pPr>
            <a:r>
              <a:rPr lang="de-DE" sz="2600" dirty="0">
                <a:latin typeface="Candara" panose="020E0502030303020204" pitchFamily="34" charset="0"/>
              </a:rPr>
              <a:t>The subsidies for agriculture in Europe have two purposes</a:t>
            </a:r>
          </a:p>
          <a:p>
            <a:pPr lvl="1" eaLnBrk="1" hangingPunct="1">
              <a:lnSpc>
                <a:spcPct val="90000"/>
              </a:lnSpc>
            </a:pPr>
            <a:r>
              <a:rPr lang="de-DE" sz="2200" dirty="0">
                <a:latin typeface="Candara" panose="020E0502030303020204" pitchFamily="34" charset="0"/>
              </a:rPr>
              <a:t>Reduce regional differences</a:t>
            </a:r>
          </a:p>
          <a:p>
            <a:pPr lvl="1" eaLnBrk="1" hangingPunct="1">
              <a:lnSpc>
                <a:spcPct val="90000"/>
              </a:lnSpc>
            </a:pPr>
            <a:r>
              <a:rPr lang="de-DE" sz="2200" dirty="0">
                <a:latin typeface="Candara" panose="020E0502030303020204" pitchFamily="34" charset="0"/>
              </a:rPr>
              <a:t>Shield farmers from market volatility</a:t>
            </a:r>
          </a:p>
          <a:p>
            <a:pPr eaLnBrk="1" hangingPunct="1">
              <a:lnSpc>
                <a:spcPct val="90000"/>
              </a:lnSpc>
            </a:pPr>
            <a:r>
              <a:rPr lang="de-DE" sz="2600" dirty="0">
                <a:latin typeface="Candara" panose="020E0502030303020204" pitchFamily="34" charset="0"/>
              </a:rPr>
              <a:t>Trade policy shield farmers from foreign competition</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This locks farmers into their current crop choices and management practices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b="1" dirty="0">
                <a:latin typeface="Candara" panose="020E0502030303020204" pitchFamily="34" charset="0"/>
              </a:rPr>
              <a:t>Water</a:t>
            </a:r>
          </a:p>
          <a:p>
            <a:pPr lvl="2"/>
            <a:r>
              <a:rPr lang="de-DE" sz="2000" b="1"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392401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latin typeface="Candara" panose="020E0502030303020204" pitchFamily="34" charset="0"/>
              </a:rPr>
              <a:t>Climate change affects water (for drinking, irrigation, cooling), droughts and floods</a:t>
            </a:r>
          </a:p>
        </p:txBody>
      </p:sp>
    </p:spTree>
    <p:extLst>
      <p:ext uri="{BB962C8B-B14F-4D97-AF65-F5344CB8AC3E}">
        <p14:creationId xmlns:p14="http://schemas.microsoft.com/office/powerpoint/2010/main" val="307717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74" y="-423290"/>
            <a:ext cx="9176426" cy="16446846"/>
          </a:xfrm>
          <a:prstGeom prst="rect">
            <a:avLst/>
          </a:prstGeom>
        </p:spPr>
      </p:pic>
    </p:spTree>
    <p:extLst>
      <p:ext uri="{BB962C8B-B14F-4D97-AF65-F5344CB8AC3E}">
        <p14:creationId xmlns:p14="http://schemas.microsoft.com/office/powerpoint/2010/main" val="61809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How to adapt?</a:t>
            </a:r>
            <a:endParaRPr lang="en-GB" sz="3600" dirty="0">
              <a:latin typeface="Candara" panose="020E0502030303020204" pitchFamily="34" charset="0"/>
            </a:endParaRPr>
          </a:p>
        </p:txBody>
      </p:sp>
      <p:sp>
        <p:nvSpPr>
          <p:cNvPr id="13315"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Uncertainty is a major challenge in adaptation, but it really only matters with long-lived, water-related infrastructure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3" cstate="print"/>
          <a:srcRect/>
          <a:stretch>
            <a:fillRect/>
          </a:stretch>
        </p:blipFill>
        <p:spPr bwMode="auto">
          <a:xfrm>
            <a:off x="0" y="0"/>
            <a:ext cx="9144000" cy="682942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762000" y="-76200"/>
            <a:ext cx="7772400" cy="1143000"/>
          </a:xfrm>
        </p:spPr>
        <p:txBody>
          <a:bodyPr/>
          <a:lstStyle/>
          <a:p>
            <a:r>
              <a:rPr lang="de-DE" sz="3200" dirty="0">
                <a:latin typeface="Candara" panose="020E0502030303020204" pitchFamily="34" charset="0"/>
              </a:rPr>
              <a:t>Lectures</a:t>
            </a:r>
            <a:endParaRPr lang="en-GB" sz="3200" dirty="0">
              <a:latin typeface="Candara" panose="020E0502030303020204" pitchFamily="34" charset="0"/>
            </a:endParaRPr>
          </a:p>
        </p:txBody>
      </p:sp>
      <p:sp>
        <p:nvSpPr>
          <p:cNvPr id="190467" name="Rectangle 3"/>
          <p:cNvSpPr>
            <a:spLocks noGrp="1" noChangeArrowheads="1"/>
          </p:cNvSpPr>
          <p:nvPr>
            <p:ph type="body" idx="1"/>
          </p:nvPr>
        </p:nvSpPr>
        <p:spPr>
          <a:xfrm>
            <a:off x="685800" y="838200"/>
            <a:ext cx="7772400" cy="5486400"/>
          </a:xfrm>
        </p:spPr>
        <p:txBody>
          <a:bodyPr/>
          <a:lstStyle/>
          <a:p>
            <a:pPr>
              <a:lnSpc>
                <a:spcPct val="90000"/>
              </a:lnSpc>
            </a:pPr>
            <a:r>
              <a:rPr lang="en-US" sz="2800" dirty="0">
                <a:latin typeface="Candara" panose="020E0502030303020204" pitchFamily="34" charset="0"/>
              </a:rPr>
              <a:t>Science</a:t>
            </a:r>
          </a:p>
          <a:p>
            <a:pPr>
              <a:lnSpc>
                <a:spcPct val="90000"/>
              </a:lnSpc>
            </a:pPr>
            <a:r>
              <a:rPr lang="en-US" sz="2800" dirty="0">
                <a:latin typeface="Candara" panose="020E0502030303020204" pitchFamily="34" charset="0"/>
              </a:rPr>
              <a:t>Scenarios &amp; emission reduction options</a:t>
            </a:r>
          </a:p>
          <a:p>
            <a:pPr>
              <a:lnSpc>
                <a:spcPct val="90000"/>
              </a:lnSpc>
            </a:pPr>
            <a:r>
              <a:rPr lang="en-US" sz="2800" dirty="0">
                <a:latin typeface="Candara" panose="020E0502030303020204" pitchFamily="34" charset="0"/>
              </a:rPr>
              <a:t>Costs of emission reduction</a:t>
            </a:r>
          </a:p>
          <a:p>
            <a:pPr>
              <a:lnSpc>
                <a:spcPct val="90000"/>
              </a:lnSpc>
            </a:pPr>
            <a:r>
              <a:rPr lang="en-US" sz="2800" dirty="0">
                <a:latin typeface="Candara" panose="020E0502030303020204" pitchFamily="34" charset="0"/>
              </a:rPr>
              <a:t>Instruments for emission reduction</a:t>
            </a:r>
          </a:p>
          <a:p>
            <a:pPr>
              <a:lnSpc>
                <a:spcPct val="90000"/>
              </a:lnSpc>
            </a:pPr>
            <a:r>
              <a:rPr lang="en-US" b="1" dirty="0">
                <a:latin typeface="Candara" panose="020E0502030303020204" pitchFamily="34" charset="0"/>
              </a:rPr>
              <a:t>Impacts of climate change &amp; adaptation</a:t>
            </a:r>
          </a:p>
          <a:p>
            <a:pPr>
              <a:lnSpc>
                <a:spcPct val="90000"/>
              </a:lnSpc>
            </a:pPr>
            <a:r>
              <a:rPr lang="en-US" sz="2800" dirty="0">
                <a:latin typeface="Candara" panose="020E0502030303020204" pitchFamily="34" charset="0"/>
              </a:rPr>
              <a:t>Economic impacts of climate change</a:t>
            </a:r>
          </a:p>
          <a:p>
            <a:pPr>
              <a:lnSpc>
                <a:spcPct val="90000"/>
              </a:lnSpc>
            </a:pPr>
            <a:r>
              <a:rPr lang="en-US" sz="2800" dirty="0">
                <a:latin typeface="Candara" panose="020E0502030303020204" pitchFamily="34" charset="0"/>
              </a:rPr>
              <a:t>Climate and development</a:t>
            </a:r>
          </a:p>
          <a:p>
            <a:pPr>
              <a:lnSpc>
                <a:spcPct val="90000"/>
              </a:lnSpc>
            </a:pPr>
            <a:r>
              <a:rPr lang="en-US" sz="2800" dirty="0">
                <a:latin typeface="Candara" panose="020E0502030303020204" pitchFamily="34" charset="0"/>
              </a:rPr>
              <a:t>Optimal emission reduction</a:t>
            </a:r>
          </a:p>
          <a:p>
            <a:pPr>
              <a:lnSpc>
                <a:spcPct val="90000"/>
              </a:lnSpc>
            </a:pPr>
            <a:r>
              <a:rPr lang="en-US" sz="2800" dirty="0">
                <a:latin typeface="Candara" panose="020E0502030303020204" pitchFamily="34" charset="0"/>
              </a:rPr>
              <a:t>Discounting, uncertainty, equity</a:t>
            </a:r>
          </a:p>
          <a:p>
            <a:pPr>
              <a:lnSpc>
                <a:spcPct val="90000"/>
              </a:lnSpc>
            </a:pPr>
            <a:r>
              <a:rPr lang="en-US" sz="2800" dirty="0">
                <a:latin typeface="Candara" panose="020E0502030303020204" pitchFamily="34" charset="0"/>
              </a:rPr>
              <a:t>International environmental agreements</a:t>
            </a:r>
          </a:p>
        </p:txBody>
      </p:sp>
    </p:spTree>
  </p:cSld>
  <p:clrMapOvr>
    <a:masterClrMapping/>
  </p:clrMapOvr>
  <mc:AlternateContent xmlns:mc="http://schemas.openxmlformats.org/markup-compatibility/2006" xmlns:p14="http://schemas.microsoft.com/office/powerpoint/2010/main">
    <mc:Choice Requires="p14">
      <p:transition spd="slow" p14:dur="2000" advTm="6530"/>
    </mc:Choice>
    <mc:Fallback xmlns="">
      <p:transition spd="slow" advTm="653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cstate="print"/>
          <a:srcRect/>
          <a:stretch>
            <a:fillRect/>
          </a:stretch>
        </p:blipFill>
        <p:spPr bwMode="auto">
          <a:xfrm>
            <a:off x="0" y="0"/>
            <a:ext cx="9144000" cy="4611688"/>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How to adapt?</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Uncertainty is the main challenge in adaptation, and it really only matters with long-lived, water-related infrastructure</a:t>
            </a:r>
          </a:p>
          <a:p>
            <a:pPr eaLnBrk="1" hangingPunct="1">
              <a:lnSpc>
                <a:spcPct val="90000"/>
              </a:lnSpc>
            </a:pPr>
            <a:r>
              <a:rPr lang="de-DE" sz="2600" dirty="0">
                <a:latin typeface="Candara" panose="020E0502030303020204" pitchFamily="34" charset="0"/>
              </a:rPr>
              <a:t>If you know that the future will be different, but you don‘t know how, you should be</a:t>
            </a:r>
          </a:p>
          <a:p>
            <a:pPr lvl="1" eaLnBrk="1" hangingPunct="1">
              <a:lnSpc>
                <a:spcPct val="90000"/>
              </a:lnSpc>
            </a:pPr>
            <a:r>
              <a:rPr lang="de-DE" sz="2200" dirty="0">
                <a:latin typeface="Candara" panose="020E0502030303020204" pitchFamily="34" charset="0"/>
              </a:rPr>
              <a:t>More robust</a:t>
            </a:r>
          </a:p>
          <a:p>
            <a:pPr lvl="1" eaLnBrk="1" hangingPunct="1">
              <a:lnSpc>
                <a:spcPct val="90000"/>
              </a:lnSpc>
            </a:pPr>
            <a:r>
              <a:rPr lang="de-DE" sz="2200" dirty="0">
                <a:latin typeface="Candara" panose="020E0502030303020204" pitchFamily="34" charset="0"/>
              </a:rPr>
              <a:t>More flexible</a:t>
            </a:r>
          </a:p>
          <a:p>
            <a:pPr eaLnBrk="1" hangingPunct="1">
              <a:lnSpc>
                <a:spcPct val="90000"/>
              </a:lnSpc>
            </a:pPr>
            <a:r>
              <a:rPr lang="de-DE" sz="2600" dirty="0">
                <a:latin typeface="Candara" panose="020E0502030303020204" pitchFamily="34" charset="0"/>
              </a:rPr>
              <a:t>Elsewhere, systems turn over much faster than climate will change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b="1" dirty="0">
                <a:latin typeface="Candara" panose="020E0502030303020204" pitchFamily="34" charset="0"/>
              </a:rPr>
              <a:t>Heat stress</a:t>
            </a:r>
          </a:p>
          <a:p>
            <a:pPr lvl="2"/>
            <a:r>
              <a:rPr lang="de-DE" sz="2000" b="1"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352751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solidFill>
                  <a:schemeClr val="bg1">
                    <a:lumMod val="50000"/>
                  </a:schemeClr>
                </a:solidFill>
                <a:latin typeface="Candara" panose="020E0502030303020204" pitchFamily="34" charset="0"/>
              </a:rPr>
              <a:t>Climate change affects water (for drinking, irrigation, cooling), droughts and floods</a:t>
            </a:r>
          </a:p>
          <a:p>
            <a:pPr>
              <a:lnSpc>
                <a:spcPct val="90000"/>
              </a:lnSpc>
            </a:pPr>
            <a:r>
              <a:rPr lang="de-DE" sz="2800" dirty="0">
                <a:latin typeface="Candara" panose="020E0502030303020204" pitchFamily="34" charset="0"/>
              </a:rPr>
              <a:t>Climate change affects energy production and consumption; tourism; construction; transport; labour productivity and so on</a:t>
            </a:r>
            <a:endParaRPr lang="en-GB" sz="2800" dirty="0">
              <a:latin typeface="Candara" panose="020E0502030303020204" pitchFamily="34" charset="0"/>
            </a:endParaRPr>
          </a:p>
        </p:txBody>
      </p:sp>
    </p:spTree>
    <p:extLst>
      <p:ext uri="{BB962C8B-B14F-4D97-AF65-F5344CB8AC3E}">
        <p14:creationId xmlns:p14="http://schemas.microsoft.com/office/powerpoint/2010/main" val="303821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-2</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latin typeface="Candara" panose="020E0502030303020204" pitchFamily="34" charset="0"/>
              </a:rPr>
              <a:t>Climate change also affects human health, through heat stress (cardiovascular, respiratory), cold stress (cardiovascular), vector-borne diseases (malaria, dengue fever, schistosomiasis), other infectuous diseases (cholera), water and food quantity and quality, air pollution, and extreme weather events</a:t>
            </a:r>
          </a:p>
          <a:p>
            <a:pPr>
              <a:lnSpc>
                <a:spcPct val="90000"/>
              </a:lnSpc>
            </a:pPr>
            <a:r>
              <a:rPr lang="de-DE" sz="2800" dirty="0">
                <a:solidFill>
                  <a:schemeClr val="bg1">
                    <a:lumMod val="50000"/>
                  </a:schemeClr>
                </a:solidFill>
                <a:latin typeface="Candara" panose="020E0502030303020204" pitchFamily="34" charset="0"/>
              </a:rPr>
              <a:t>Sea level rise leads to land loss and higher costs for coastal protection, wetland loss, saltwater intrusion</a:t>
            </a:r>
          </a:p>
          <a:p>
            <a:pPr>
              <a:lnSpc>
                <a:spcPct val="90000"/>
              </a:lnSpc>
              <a:buNone/>
            </a:pPr>
            <a:endParaRPr lang="en-GB" sz="2800" dirty="0">
              <a:latin typeface="Comic Sans MS"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Public v private adaptation</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During a heat wave, you should</a:t>
            </a:r>
          </a:p>
          <a:p>
            <a:pPr lvl="1" eaLnBrk="1" hangingPunct="1">
              <a:lnSpc>
                <a:spcPct val="90000"/>
              </a:lnSpc>
            </a:pPr>
            <a:r>
              <a:rPr lang="de-DE" sz="2200" dirty="0">
                <a:latin typeface="Candara" panose="020E0502030303020204" pitchFamily="34" charset="0"/>
              </a:rPr>
              <a:t>Wear little clothes</a:t>
            </a:r>
          </a:p>
          <a:p>
            <a:pPr lvl="1" eaLnBrk="1" hangingPunct="1">
              <a:lnSpc>
                <a:spcPct val="90000"/>
              </a:lnSpc>
            </a:pPr>
            <a:r>
              <a:rPr lang="de-DE" sz="2200" dirty="0">
                <a:latin typeface="Candara" panose="020E0502030303020204" pitchFamily="34" charset="0"/>
              </a:rPr>
              <a:t>Stay calm</a:t>
            </a:r>
          </a:p>
          <a:p>
            <a:pPr lvl="1" eaLnBrk="1" hangingPunct="1">
              <a:lnSpc>
                <a:spcPct val="90000"/>
              </a:lnSpc>
            </a:pPr>
            <a:r>
              <a:rPr lang="de-DE" sz="2200" dirty="0">
                <a:latin typeface="Candara" panose="020E0502030303020204" pitchFamily="34" charset="0"/>
              </a:rPr>
              <a:t>Keep out of sun</a:t>
            </a:r>
          </a:p>
          <a:p>
            <a:pPr lvl="1" eaLnBrk="1" hangingPunct="1">
              <a:lnSpc>
                <a:spcPct val="90000"/>
              </a:lnSpc>
            </a:pPr>
            <a:r>
              <a:rPr lang="de-DE" sz="2200" dirty="0">
                <a:latin typeface="Candara" panose="020E0502030303020204" pitchFamily="34" charset="0"/>
              </a:rPr>
              <a:t>Drink lots (but no alcohol)</a:t>
            </a:r>
          </a:p>
          <a:p>
            <a:pPr eaLnBrk="1" hangingPunct="1">
              <a:lnSpc>
                <a:spcPct val="90000"/>
              </a:lnSpc>
            </a:pPr>
            <a:r>
              <a:rPr lang="de-DE" sz="2600" dirty="0">
                <a:latin typeface="Candara" panose="020E0502030303020204" pitchFamily="34" charset="0"/>
              </a:rPr>
              <a:t>Some adaptation is collective: Siestas and late dinner make physiological sense in hot places</a:t>
            </a:r>
          </a:p>
          <a:p>
            <a:pPr eaLnBrk="1" hangingPunct="1">
              <a:lnSpc>
                <a:spcPct val="90000"/>
              </a:lnSpc>
            </a:pPr>
            <a:r>
              <a:rPr lang="de-DE" sz="2600" dirty="0">
                <a:latin typeface="Candara" panose="020E0502030303020204" pitchFamily="34" charset="0"/>
              </a:rPr>
              <a:t>At best, the government should run a heat awareness and preparedness campaign</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During the 2003 heat wave in France, many people died because of public failures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Public v private adaptation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228600" y="976829"/>
            <a:ext cx="7162800" cy="4572000"/>
          </a:xfrm>
        </p:spPr>
        <p:txBody>
          <a:bodyPr/>
          <a:lstStyle/>
          <a:p>
            <a:pPr eaLnBrk="1" hangingPunct="1">
              <a:lnSpc>
                <a:spcPct val="90000"/>
              </a:lnSpc>
            </a:pPr>
            <a:r>
              <a:rPr lang="de-DE" sz="2600" dirty="0">
                <a:latin typeface="Candara" panose="020E0502030303020204" pitchFamily="34" charset="0"/>
              </a:rPr>
              <a:t>During the 2003 heat wave in France, many people died because of public failures</a:t>
            </a:r>
          </a:p>
          <a:p>
            <a:pPr eaLnBrk="1" hangingPunct="1">
              <a:lnSpc>
                <a:spcPct val="90000"/>
              </a:lnSpc>
            </a:pPr>
            <a:r>
              <a:rPr lang="de-DE" sz="2600" dirty="0">
                <a:latin typeface="Candara" panose="020E0502030303020204" pitchFamily="34" charset="0"/>
              </a:rPr>
              <a:t>Medical professionals were on holiday, and there was no procedure for calling them back</a:t>
            </a:r>
          </a:p>
          <a:p>
            <a:pPr eaLnBrk="1" hangingPunct="1">
              <a:lnSpc>
                <a:spcPct val="90000"/>
              </a:lnSpc>
            </a:pPr>
            <a:r>
              <a:rPr lang="de-DE" sz="2600" dirty="0">
                <a:latin typeface="Candara" panose="020E0502030303020204" pitchFamily="34" charset="0"/>
              </a:rPr>
              <a:t>Shopping malls are air-conditioned; security personnel removed people seeking relief from the heat</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In crime-ridden areas, people were afraid to open their windows</a:t>
            </a:r>
          </a:p>
          <a:p>
            <a:pPr eaLnBrk="1" hangingPunct="1">
              <a:lnSpc>
                <a:spcPct val="90000"/>
              </a:lnSpc>
            </a:pPr>
            <a:r>
              <a:rPr lang="de-DE" sz="2600" dirty="0">
                <a:latin typeface="Candara" panose="020E0502030303020204" pitchFamily="34" charset="0"/>
              </a:rPr>
              <a:t>Poor people could not afford to turn on their fans</a:t>
            </a:r>
          </a:p>
          <a:p>
            <a:pPr eaLnBrk="1" hangingPunct="1">
              <a:lnSpc>
                <a:spcPct val="90000"/>
              </a:lnSpc>
            </a:pPr>
            <a:r>
              <a:rPr lang="de-DE" sz="2600" dirty="0">
                <a:latin typeface="Candara" panose="020E0502030303020204" pitchFamily="34" charset="0"/>
              </a:rPr>
              <a:t>Public intervention complements private adaptation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766" y="1050772"/>
            <a:ext cx="2084234" cy="131142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3276600"/>
            <a:ext cx="3657600" cy="9144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6321" y="4267200"/>
            <a:ext cx="2147680" cy="160905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b="1"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1575160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-2</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solidFill>
                  <a:schemeClr val="bg1">
                    <a:lumMod val="50000"/>
                  </a:schemeClr>
                </a:solidFill>
                <a:latin typeface="Candara" panose="020E0502030303020204" pitchFamily="34" charset="0"/>
              </a:rPr>
              <a:t>Climate change also affects human health, through heat stress (cardiovascular, respiratory), cold stress (cardiovascular), vector-borne diseases (malaria, dengue fever, schistosomiasis), other infectuous diseases (cholera), water and food quantity and quality, air pollution, and extreme weather events</a:t>
            </a:r>
          </a:p>
          <a:p>
            <a:pPr>
              <a:lnSpc>
                <a:spcPct val="90000"/>
              </a:lnSpc>
            </a:pPr>
            <a:r>
              <a:rPr lang="de-DE" sz="2800" dirty="0">
                <a:latin typeface="Candara" panose="020E0502030303020204" pitchFamily="34" charset="0"/>
              </a:rPr>
              <a:t>Sea level rise leads to land loss and higher costs for coastal protection, wetland loss, saltwater intrusion</a:t>
            </a:r>
          </a:p>
          <a:p>
            <a:pPr>
              <a:lnSpc>
                <a:spcPct val="90000"/>
              </a:lnSpc>
              <a:buNone/>
            </a:pPr>
            <a:endParaRPr lang="en-GB" sz="2800" dirty="0">
              <a:latin typeface="Comic Sans MS" pitchFamily="66" charset="0"/>
            </a:endParaRPr>
          </a:p>
        </p:txBody>
      </p:sp>
    </p:spTree>
    <p:extLst>
      <p:ext uri="{BB962C8B-B14F-4D97-AF65-F5344CB8AC3E}">
        <p14:creationId xmlns:p14="http://schemas.microsoft.com/office/powerpoint/2010/main" val="983415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descr="fig-6-8"/>
          <p:cNvPicPr>
            <a:picLocks noChangeAspect="1" noChangeArrowheads="1"/>
          </p:cNvPicPr>
          <p:nvPr/>
        </p:nvPicPr>
        <p:blipFill>
          <a:blip r:embed="rId3" cstate="print"/>
          <a:srcRect/>
          <a:stretch>
            <a:fillRect/>
          </a:stretch>
        </p:blipFill>
        <p:spPr bwMode="auto">
          <a:xfrm>
            <a:off x="76200" y="228600"/>
            <a:ext cx="8991600" cy="583882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b="1" dirty="0">
                <a:latin typeface="Candara" panose="020E0502030303020204" pitchFamily="34" charset="0"/>
              </a:rPr>
              <a:t>Impact and adaptation</a:t>
            </a:r>
          </a:p>
          <a:p>
            <a:pPr lvl="1"/>
            <a:r>
              <a:rPr lang="de-DE" sz="2400" b="1"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2103768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b="1" dirty="0">
                <a:latin typeface="Candara" panose="020E0502030303020204" pitchFamily="34" charset="0"/>
              </a:rPr>
              <a:t>Valuation</a:t>
            </a:r>
          </a:p>
          <a:p>
            <a:pPr lvl="1"/>
            <a:r>
              <a:rPr lang="de-DE" sz="2400" b="1"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990264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ChangeAspect="1" noChangeArrowheads="1"/>
          </p:cNvPicPr>
          <p:nvPr/>
        </p:nvPicPr>
        <p:blipFill>
          <a:blip r:embed="rId3" cstate="print"/>
          <a:srcRect/>
          <a:stretch>
            <a:fillRect/>
          </a:stretch>
        </p:blipFill>
        <p:spPr bwMode="auto">
          <a:xfrm>
            <a:off x="457200" y="450850"/>
            <a:ext cx="8686800" cy="4200525"/>
          </a:xfrm>
          <a:prstGeom prst="rect">
            <a:avLst/>
          </a:prstGeom>
          <a:noFill/>
          <a:ln w="9525">
            <a:noFill/>
            <a:miter lim="800000"/>
            <a:headEnd/>
            <a:tailEnd/>
          </a:ln>
          <a:effectLst/>
        </p:spPr>
      </p:pic>
      <p:sp>
        <p:nvSpPr>
          <p:cNvPr id="305155" name="Text Box 3"/>
          <p:cNvSpPr txBox="1">
            <a:spLocks noChangeArrowheads="1"/>
          </p:cNvSpPr>
          <p:nvPr/>
        </p:nvSpPr>
        <p:spPr bwMode="auto">
          <a:xfrm>
            <a:off x="2667000" y="4114800"/>
            <a:ext cx="8382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Year</a:t>
            </a:r>
            <a:endParaRPr lang="en-AU" altLang="en-US" sz="2000" b="1">
              <a:latin typeface="Arial Narrow" pitchFamily="34" charset="0"/>
            </a:endParaRPr>
          </a:p>
        </p:txBody>
      </p:sp>
      <p:sp>
        <p:nvSpPr>
          <p:cNvPr id="305156" name="Text Box 4"/>
          <p:cNvSpPr txBox="1">
            <a:spLocks noChangeArrowheads="1"/>
          </p:cNvSpPr>
          <p:nvPr/>
        </p:nvSpPr>
        <p:spPr bwMode="auto">
          <a:xfrm rot="16200000">
            <a:off x="-1249362" y="2316162"/>
            <a:ext cx="28956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Global mean warming </a:t>
            </a:r>
            <a:r>
              <a:rPr lang="en-US" altLang="en-US" sz="2000" b="1" baseline="30000">
                <a:latin typeface="Arial Narrow" pitchFamily="34" charset="0"/>
              </a:rPr>
              <a:t>o</a:t>
            </a:r>
            <a:r>
              <a:rPr lang="en-US" altLang="en-US" sz="2000" b="1">
                <a:latin typeface="Arial Narrow" pitchFamily="34" charset="0"/>
              </a:rPr>
              <a:t>C</a:t>
            </a:r>
            <a:endParaRPr lang="en-AU" altLang="en-US" sz="2000" b="1">
              <a:latin typeface="Arial Narrow" pitchFamily="34" charset="0"/>
            </a:endParaRPr>
          </a:p>
        </p:txBody>
      </p:sp>
      <p:sp>
        <p:nvSpPr>
          <p:cNvPr id="305157" name="Text Box 5"/>
          <p:cNvSpPr txBox="1">
            <a:spLocks noChangeArrowheads="1"/>
          </p:cNvSpPr>
          <p:nvPr/>
        </p:nvSpPr>
        <p:spPr bwMode="auto">
          <a:xfrm>
            <a:off x="4419600" y="5105400"/>
            <a:ext cx="4572000" cy="1465263"/>
          </a:xfrm>
          <a:prstGeom prst="rect">
            <a:avLst/>
          </a:prstGeom>
          <a:noFill/>
          <a:ln w="9525">
            <a:noFill/>
            <a:miter lim="800000"/>
            <a:headEnd/>
            <a:tailEnd/>
          </a:ln>
          <a:effectLst/>
        </p:spPr>
        <p:txBody>
          <a:bodyPr>
            <a:spAutoFit/>
          </a:bodyPr>
          <a:lstStyle/>
          <a:p>
            <a:r>
              <a:rPr lang="en-US" altLang="en-US" sz="1800">
                <a:latin typeface="Arial Narrow" pitchFamily="34" charset="0"/>
              </a:rPr>
              <a:t>I   </a:t>
            </a:r>
            <a:r>
              <a:rPr lang="en-AU" altLang="en-US" sz="1800">
                <a:latin typeface="Arial Narrow" pitchFamily="34" charset="0"/>
              </a:rPr>
              <a:t>Risks to Unique and Threatened Systems</a:t>
            </a:r>
          </a:p>
          <a:p>
            <a:r>
              <a:rPr lang="en-US" altLang="en-US" sz="1800">
                <a:latin typeface="Arial Narrow" pitchFamily="34" charset="0"/>
              </a:rPr>
              <a:t>II  </a:t>
            </a:r>
            <a:r>
              <a:rPr lang="en-AU" altLang="en-US" sz="1800">
                <a:latin typeface="Arial Narrow" pitchFamily="34" charset="0"/>
              </a:rPr>
              <a:t>Risks from Extreme Climate Events</a:t>
            </a:r>
          </a:p>
          <a:p>
            <a:r>
              <a:rPr lang="en-US" altLang="en-US" sz="1800">
                <a:latin typeface="Arial Narrow" pitchFamily="34" charset="0"/>
              </a:rPr>
              <a:t>III </a:t>
            </a:r>
            <a:r>
              <a:rPr lang="en-AU" altLang="en-US" sz="1800">
                <a:latin typeface="Arial Narrow" pitchFamily="34" charset="0"/>
              </a:rPr>
              <a:t>Distribution of Impacts</a:t>
            </a:r>
          </a:p>
          <a:p>
            <a:r>
              <a:rPr lang="en-US" altLang="en-US" sz="1800">
                <a:latin typeface="Arial Narrow" pitchFamily="34" charset="0"/>
              </a:rPr>
              <a:t>IV </a:t>
            </a:r>
            <a:r>
              <a:rPr lang="en-AU" altLang="en-US" sz="1800">
                <a:latin typeface="Arial Narrow" pitchFamily="34" charset="0"/>
              </a:rPr>
              <a:t>Aggregate Impacts</a:t>
            </a:r>
          </a:p>
          <a:p>
            <a:r>
              <a:rPr lang="en-US" altLang="en-US" sz="1800">
                <a:latin typeface="Arial Narrow" pitchFamily="34" charset="0"/>
              </a:rPr>
              <a:t>V  </a:t>
            </a:r>
            <a:r>
              <a:rPr lang="en-AU" altLang="en-US" sz="1800">
                <a:latin typeface="Arial Narrow" pitchFamily="34" charset="0"/>
              </a:rPr>
              <a:t>Risks from Future Large-Scale Discontinuities</a:t>
            </a:r>
          </a:p>
        </p:txBody>
      </p:sp>
      <p:sp>
        <p:nvSpPr>
          <p:cNvPr id="305159" name="Text Box 7"/>
          <p:cNvSpPr txBox="1">
            <a:spLocks noChangeArrowheads="1"/>
          </p:cNvSpPr>
          <p:nvPr/>
        </p:nvSpPr>
        <p:spPr bwMode="auto">
          <a:xfrm>
            <a:off x="136525" y="6189663"/>
            <a:ext cx="2401888" cy="396875"/>
          </a:xfrm>
          <a:prstGeom prst="rect">
            <a:avLst/>
          </a:prstGeom>
          <a:noFill/>
          <a:ln w="9525">
            <a:noFill/>
            <a:miter lim="800000"/>
            <a:headEnd/>
            <a:tailEnd/>
          </a:ln>
          <a:effectLst/>
        </p:spPr>
        <p:txBody>
          <a:bodyPr wrap="none">
            <a:spAutoFit/>
          </a:bodyPr>
          <a:lstStyle/>
          <a:p>
            <a:r>
              <a:rPr lang="de-DE" sz="2000">
                <a:latin typeface="Comic Sans MS" pitchFamily="66" charset="0"/>
              </a:rPr>
              <a:t>Source: IPCC 2001</a:t>
            </a:r>
            <a:endParaRPr lang="en-US" sz="2000">
              <a:latin typeface="Comic Sans MS" pitchFamily="66"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7772400" cy="1143000"/>
          </a:xfrm>
        </p:spPr>
        <p:txBody>
          <a:bodyPr/>
          <a:lstStyle/>
          <a:p>
            <a:pPr eaLnBrk="1" hangingPunct="1"/>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9219" name="Rectangle 3"/>
          <p:cNvSpPr>
            <a:spLocks noGrp="1" noChangeArrowheads="1"/>
          </p:cNvSpPr>
          <p:nvPr>
            <p:ph type="body" idx="1"/>
          </p:nvPr>
        </p:nvSpPr>
        <p:spPr>
          <a:xfrm>
            <a:off x="609600" y="1143000"/>
            <a:ext cx="7772400" cy="5029200"/>
          </a:xfrm>
        </p:spPr>
        <p:txBody>
          <a:bodyPr/>
          <a:lstStyle/>
          <a:p>
            <a:pPr eaLnBrk="1" hangingPunct="1">
              <a:lnSpc>
                <a:spcPct val="90000"/>
              </a:lnSpc>
            </a:pPr>
            <a:r>
              <a:rPr lang="de-DE" sz="2800" dirty="0">
                <a:latin typeface="Candara" panose="020E0502030303020204" pitchFamily="34" charset="0"/>
              </a:rPr>
              <a:t>Climate change has many different impacts, with different effects for different countries, sectors, times</a:t>
            </a:r>
          </a:p>
          <a:p>
            <a:pPr eaLnBrk="1" hangingPunct="1">
              <a:lnSpc>
                <a:spcPct val="90000"/>
              </a:lnSpc>
            </a:pPr>
            <a:r>
              <a:rPr lang="de-DE" sz="2800" dirty="0">
                <a:latin typeface="Candara" panose="020E0502030303020204" pitchFamily="34" charset="0"/>
              </a:rPr>
              <a:t>If one wants to get insights, high level indicators need to be used</a:t>
            </a:r>
          </a:p>
          <a:p>
            <a:pPr eaLnBrk="1" hangingPunct="1">
              <a:lnSpc>
                <a:spcPct val="90000"/>
              </a:lnSpc>
            </a:pPr>
            <a:r>
              <a:rPr lang="de-DE" sz="2800" dirty="0">
                <a:latin typeface="Candara" panose="020E0502030303020204" pitchFamily="34" charset="0"/>
              </a:rPr>
              <a:t>If one wants to compare the impacts of climate change to the impacts of emission reduction, include the impacts in the national accounts, or determine how much compensation should be paid, money is the appropriate indicator</a:t>
            </a:r>
            <a:endParaRPr lang="en-GB" sz="2800" dirty="0">
              <a:latin typeface="Candara" panose="020E0502030303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200" dirty="0">
                <a:latin typeface="Candara" panose="020E0502030303020204" pitchFamily="34" charset="0"/>
              </a:rPr>
              <a:t>Monetary Valuation</a:t>
            </a:r>
            <a:endParaRPr lang="en-GB" sz="3200" dirty="0">
              <a:latin typeface="Candara" panose="020E0502030303020204" pitchFamily="34" charset="0"/>
            </a:endParaRPr>
          </a:p>
        </p:txBody>
      </p:sp>
      <p:sp>
        <p:nvSpPr>
          <p:cNvPr id="10243" name="Rectangle 3"/>
          <p:cNvSpPr>
            <a:spLocks noGrp="1" noChangeArrowheads="1"/>
          </p:cNvSpPr>
          <p:nvPr>
            <p:ph type="body" idx="1"/>
          </p:nvPr>
        </p:nvSpPr>
        <p:spPr>
          <a:xfrm>
            <a:off x="685800" y="990600"/>
            <a:ext cx="7772400" cy="4114800"/>
          </a:xfrm>
        </p:spPr>
        <p:txBody>
          <a:bodyPr/>
          <a:lstStyle/>
          <a:p>
            <a:pPr eaLnBrk="1" hangingPunct="1">
              <a:lnSpc>
                <a:spcPct val="90000"/>
              </a:lnSpc>
            </a:pPr>
            <a:r>
              <a:rPr lang="de-DE" sz="2800" dirty="0">
                <a:latin typeface="Candara" panose="020E0502030303020204" pitchFamily="34" charset="0"/>
              </a:rPr>
              <a:t>The aim is to express a welfare loss in an equivalent income loss</a:t>
            </a:r>
          </a:p>
          <a:p>
            <a:pPr lvl="1" eaLnBrk="1" hangingPunct="1">
              <a:lnSpc>
                <a:spcPct val="90000"/>
              </a:lnSpc>
            </a:pPr>
            <a:r>
              <a:rPr lang="de-DE" dirty="0">
                <a:latin typeface="Candara" panose="020E0502030303020204" pitchFamily="34" charset="0"/>
              </a:rPr>
              <a:t>Revealed preferences</a:t>
            </a:r>
          </a:p>
          <a:p>
            <a:pPr lvl="2" eaLnBrk="1" hangingPunct="1">
              <a:lnSpc>
                <a:spcPct val="90000"/>
              </a:lnSpc>
            </a:pPr>
            <a:r>
              <a:rPr lang="de-DE" sz="2800" dirty="0">
                <a:latin typeface="Candara" panose="020E0502030303020204" pitchFamily="34" charset="0"/>
              </a:rPr>
              <a:t>Travel cost</a:t>
            </a:r>
          </a:p>
          <a:p>
            <a:pPr lvl="2" eaLnBrk="1" hangingPunct="1">
              <a:lnSpc>
                <a:spcPct val="90000"/>
              </a:lnSpc>
            </a:pPr>
            <a:r>
              <a:rPr lang="de-DE" sz="2800" dirty="0">
                <a:latin typeface="Candara" panose="020E0502030303020204" pitchFamily="34" charset="0"/>
              </a:rPr>
              <a:t>Hedonic pricing</a:t>
            </a:r>
          </a:p>
          <a:p>
            <a:pPr lvl="1" eaLnBrk="1" hangingPunct="1">
              <a:lnSpc>
                <a:spcPct val="90000"/>
              </a:lnSpc>
            </a:pPr>
            <a:r>
              <a:rPr lang="de-DE" dirty="0">
                <a:latin typeface="Candara" panose="020E0502030303020204" pitchFamily="34" charset="0"/>
              </a:rPr>
              <a:t>Stated preferences</a:t>
            </a:r>
          </a:p>
          <a:p>
            <a:pPr lvl="2" eaLnBrk="1" hangingPunct="1">
              <a:lnSpc>
                <a:spcPct val="90000"/>
              </a:lnSpc>
            </a:pPr>
            <a:r>
              <a:rPr lang="de-DE" sz="2800" dirty="0">
                <a:latin typeface="Candara" panose="020E0502030303020204" pitchFamily="34" charset="0"/>
              </a:rPr>
              <a:t>Contingent valuation</a:t>
            </a:r>
          </a:p>
          <a:p>
            <a:pPr lvl="2" eaLnBrk="1" hangingPunct="1">
              <a:lnSpc>
                <a:spcPct val="90000"/>
              </a:lnSpc>
            </a:pPr>
            <a:r>
              <a:rPr lang="de-DE" sz="2800" dirty="0">
                <a:latin typeface="Candara" panose="020E0502030303020204" pitchFamily="34" charset="0"/>
              </a:rPr>
              <a:t>Contingent choice</a:t>
            </a:r>
          </a:p>
          <a:p>
            <a:pPr eaLnBrk="1" hangingPunct="1">
              <a:lnSpc>
                <a:spcPct val="90000"/>
              </a:lnSpc>
            </a:pPr>
            <a:r>
              <a:rPr lang="de-DE" sz="2800" dirty="0">
                <a:latin typeface="Candara" panose="020E0502030303020204" pitchFamily="34" charset="0"/>
              </a:rPr>
              <a:t>Each method has its drawbacks, but stated preferences suffer from a range of biases, including unfamiliarity and manipulation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b="1"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3457354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de-DE" sz="3200" dirty="0">
                <a:latin typeface="Candara" panose="020E0502030303020204" pitchFamily="34" charset="0"/>
              </a:rPr>
              <a:t>WTP v WTAC</a:t>
            </a:r>
            <a:endParaRPr lang="en-GB" sz="3200" dirty="0">
              <a:latin typeface="Candara" panose="020E0502030303020204" pitchFamily="34" charset="0"/>
            </a:endParaRPr>
          </a:p>
        </p:txBody>
      </p:sp>
      <p:sp>
        <p:nvSpPr>
          <p:cNvPr id="11267" name="Rectangle 3"/>
          <p:cNvSpPr>
            <a:spLocks noGrp="1" noChangeArrowheads="1"/>
          </p:cNvSpPr>
          <p:nvPr>
            <p:ph type="body" idx="1"/>
          </p:nvPr>
        </p:nvSpPr>
        <p:spPr>
          <a:xfrm>
            <a:off x="609600" y="990600"/>
            <a:ext cx="7772400" cy="5029200"/>
          </a:xfrm>
        </p:spPr>
        <p:txBody>
          <a:bodyPr/>
          <a:lstStyle/>
          <a:p>
            <a:pPr eaLnBrk="1" hangingPunct="1">
              <a:lnSpc>
                <a:spcPct val="90000"/>
              </a:lnSpc>
            </a:pPr>
            <a:r>
              <a:rPr lang="de-DE" sz="2800" dirty="0">
                <a:latin typeface="Candara" panose="020E0502030303020204" pitchFamily="34" charset="0"/>
              </a:rPr>
              <a:t>Willingness to pay, or equivalent variation, is the maximum amount you would be willing to pay to secure a price fall</a:t>
            </a:r>
          </a:p>
          <a:p>
            <a:pPr eaLnBrk="1" hangingPunct="1">
              <a:lnSpc>
                <a:spcPct val="90000"/>
              </a:lnSpc>
            </a:pPr>
            <a:r>
              <a:rPr lang="de-DE" sz="2800" dirty="0">
                <a:latin typeface="Candara" panose="020E0502030303020204" pitchFamily="34" charset="0"/>
              </a:rPr>
              <a:t>Willingness to accept compensation, or compensating variation, is the minimum amount you would be willing to accept to forego a price fall</a:t>
            </a:r>
          </a:p>
          <a:p>
            <a:pPr eaLnBrk="1" hangingPunct="1">
              <a:lnSpc>
                <a:spcPct val="90000"/>
              </a:lnSpc>
            </a:pPr>
            <a:r>
              <a:rPr lang="de-DE" sz="2800" dirty="0">
                <a:latin typeface="Candara" panose="020E0502030303020204" pitchFamily="34" charset="0"/>
              </a:rPr>
              <a:t>Willig (1976) showed that</a:t>
            </a:r>
          </a:p>
          <a:p>
            <a:pPr eaLnBrk="1" hangingPunct="1">
              <a:lnSpc>
                <a:spcPct val="90000"/>
              </a:lnSpc>
            </a:pPr>
            <a:r>
              <a:rPr lang="de-DE" sz="2800" dirty="0">
                <a:latin typeface="Candara" panose="020E0502030303020204" pitchFamily="34" charset="0"/>
              </a:rPr>
              <a:t>This is because of the income effect</a:t>
            </a:r>
          </a:p>
          <a:p>
            <a:pPr eaLnBrk="1" hangingPunct="1">
              <a:lnSpc>
                <a:spcPct val="90000"/>
              </a:lnSpc>
            </a:pPr>
            <a:r>
              <a:rPr lang="de-DE" sz="2800" dirty="0">
                <a:latin typeface="Candara" panose="020E0502030303020204" pitchFamily="34" charset="0"/>
              </a:rPr>
              <a:t>He also showed that</a:t>
            </a:r>
          </a:p>
          <a:p>
            <a:pPr eaLnBrk="1" hangingPunct="1">
              <a:lnSpc>
                <a:spcPct val="90000"/>
              </a:lnSpc>
            </a:pPr>
            <a:r>
              <a:rPr lang="de-DE" sz="2800" dirty="0">
                <a:latin typeface="Candara" panose="020E0502030303020204" pitchFamily="34" charset="0"/>
              </a:rPr>
              <a:t>This is because of substitution</a:t>
            </a:r>
          </a:p>
          <a:p>
            <a:pPr eaLnBrk="1" hangingPunct="1">
              <a:lnSpc>
                <a:spcPct val="90000"/>
              </a:lnSpc>
            </a:pPr>
            <a:r>
              <a:rPr lang="de-DE" sz="2800" dirty="0">
                <a:latin typeface="Candara" panose="020E0502030303020204" pitchFamily="34" charset="0"/>
              </a:rPr>
              <a:t>Result carries over to quantities</a:t>
            </a:r>
            <a:r>
              <a:rPr lang="de-DE" sz="2800" dirty="0">
                <a:latin typeface="Comic Sans MS" pitchFamily="66" charset="0"/>
              </a:rPr>
              <a:t> </a:t>
            </a:r>
          </a:p>
        </p:txBody>
      </p:sp>
      <mc:AlternateContent xmlns:mc="http://schemas.openxmlformats.org/markup-compatibility/2006" xmlns:a14="http://schemas.microsoft.com/office/drawing/2010/main">
        <mc:Choice Requires="a14">
          <p:sp>
            <p:nvSpPr>
              <p:cNvPr id="15362" name="Object 2"/>
              <p:cNvSpPr txBox="1"/>
              <p:nvPr/>
            </p:nvSpPr>
            <p:spPr bwMode="auto">
              <a:xfrm>
                <a:off x="4876800" y="3810000"/>
                <a:ext cx="3124200" cy="3556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GB" sz="2800" i="1">
                          <a:solidFill>
                            <a:srgbClr val="000000"/>
                          </a:solidFill>
                          <a:latin typeface="Cambria Math" panose="02040503050406030204" pitchFamily="18" charset="0"/>
                        </a:rPr>
                        <m:t>𝐸𝑉</m:t>
                      </m:r>
                      <m:r>
                        <a:rPr lang="en-GB" sz="2800" i="1">
                          <a:solidFill>
                            <a:srgbClr val="000000"/>
                          </a:solidFill>
                          <a:latin typeface="Cambria Math" panose="02040503050406030204" pitchFamily="18" charset="0"/>
                        </a:rPr>
                        <m:t>&lt;</m:t>
                      </m:r>
                      <m:r>
                        <m:rPr>
                          <m:sty m:val="p"/>
                        </m:rPr>
                        <a:rPr lang="en-GB" sz="2800" i="1">
                          <a:solidFill>
                            <a:srgbClr val="000000"/>
                          </a:solidFill>
                          <a:latin typeface="Cambria Math" panose="02040503050406030204" pitchFamily="18" charset="0"/>
                        </a:rPr>
                        <m:t>Δ</m:t>
                      </m:r>
                      <m:r>
                        <a:rPr lang="en-GB" sz="2800" i="1">
                          <a:solidFill>
                            <a:srgbClr val="000000"/>
                          </a:solidFill>
                          <a:latin typeface="Cambria Math" panose="02040503050406030204" pitchFamily="18" charset="0"/>
                        </a:rPr>
                        <m:t>𝐶𝑆</m:t>
                      </m:r>
                      <m:r>
                        <a:rPr lang="en-GB" sz="2800" i="1">
                          <a:solidFill>
                            <a:srgbClr val="000000"/>
                          </a:solidFill>
                          <a:latin typeface="Cambria Math" panose="02040503050406030204" pitchFamily="18" charset="0"/>
                        </a:rPr>
                        <m:t>&lt;</m:t>
                      </m:r>
                      <m:r>
                        <a:rPr lang="en-GB" sz="2800" i="1">
                          <a:solidFill>
                            <a:srgbClr val="000000"/>
                          </a:solidFill>
                          <a:latin typeface="Cambria Math" panose="02040503050406030204" pitchFamily="18" charset="0"/>
                        </a:rPr>
                        <m:t>𝐶𝑉</m:t>
                      </m:r>
                    </m:oMath>
                  </m:oMathPara>
                </a14:m>
                <a:endParaRPr lang="en-GB" sz="2800" dirty="0"/>
              </a:p>
            </p:txBody>
          </p:sp>
        </mc:Choice>
        <mc:Fallback xmlns="">
          <p:sp>
            <p:nvSpPr>
              <p:cNvPr id="15362" name="Object 2"/>
              <p:cNvSpPr txBox="1">
                <a:spLocks noRot="1" noChangeAspect="1" noMove="1" noResize="1" noEditPoints="1" noAdjustHandles="1" noChangeArrowheads="1" noChangeShapeType="1" noTextEdit="1"/>
              </p:cNvSpPr>
              <p:nvPr/>
            </p:nvSpPr>
            <p:spPr bwMode="auto">
              <a:xfrm>
                <a:off x="4876800" y="3810000"/>
                <a:ext cx="3124200" cy="355600"/>
              </a:xfrm>
              <a:prstGeom prst="rect">
                <a:avLst/>
              </a:prstGeom>
              <a:blipFill>
                <a:blip r:embed="rId3"/>
                <a:stretch>
                  <a:fillRect b="-1206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363" name="Object 3"/>
              <p:cNvSpPr txBox="1"/>
              <p:nvPr/>
            </p:nvSpPr>
            <p:spPr bwMode="auto">
              <a:xfrm>
                <a:off x="4114800" y="4676913"/>
                <a:ext cx="3124200" cy="355600"/>
              </a:xfrm>
              <a:prstGeom prst="rect">
                <a:avLst/>
              </a:prstGeom>
              <a:noFill/>
            </p:spPr>
            <p:txBody>
              <a:bodyPr>
                <a:noAutofit/>
              </a:bodyPr>
              <a:lstStyle/>
              <a:p>
                <a:pPr/>
                <a14:m>
                  <m:oMathPara xmlns:m="http://schemas.openxmlformats.org/officeDocument/2006/math">
                    <m:oMathParaPr>
                      <m:jc m:val="left"/>
                    </m:oMathParaPr>
                    <m:oMath xmlns:m="http://schemas.openxmlformats.org/officeDocument/2006/math">
                      <m:r>
                        <a:rPr lang="en-GB" sz="2800" i="1">
                          <a:solidFill>
                            <a:srgbClr val="000000"/>
                          </a:solidFill>
                          <a:latin typeface="Cambria Math" panose="02040503050406030204" pitchFamily="18" charset="0"/>
                        </a:rPr>
                        <m:t>𝐸𝑉</m:t>
                      </m:r>
                      <m:r>
                        <a:rPr lang="en-GB" sz="2800" i="1">
                          <a:solidFill>
                            <a:srgbClr val="000000"/>
                          </a:solidFill>
                          <a:latin typeface="Cambria Math" panose="02040503050406030204" pitchFamily="18" charset="0"/>
                        </a:rPr>
                        <m:t>≈</m:t>
                      </m:r>
                      <m:r>
                        <m:rPr>
                          <m:sty m:val="p"/>
                        </m:rPr>
                        <a:rPr lang="en-GB" sz="2800" i="1">
                          <a:solidFill>
                            <a:srgbClr val="000000"/>
                          </a:solidFill>
                          <a:latin typeface="Cambria Math" panose="02040503050406030204" pitchFamily="18" charset="0"/>
                        </a:rPr>
                        <m:t>Δ</m:t>
                      </m:r>
                      <m:r>
                        <a:rPr lang="en-GB" sz="2800" i="1">
                          <a:solidFill>
                            <a:srgbClr val="000000"/>
                          </a:solidFill>
                          <a:latin typeface="Cambria Math" panose="02040503050406030204" pitchFamily="18" charset="0"/>
                        </a:rPr>
                        <m:t>𝐶𝑆</m:t>
                      </m:r>
                      <m:r>
                        <a:rPr lang="en-GB" sz="2800" i="1">
                          <a:solidFill>
                            <a:srgbClr val="000000"/>
                          </a:solidFill>
                          <a:latin typeface="Cambria Math" panose="02040503050406030204" pitchFamily="18" charset="0"/>
                        </a:rPr>
                        <m:t>≈</m:t>
                      </m:r>
                      <m:r>
                        <a:rPr lang="en-GB" sz="2800" i="1">
                          <a:solidFill>
                            <a:srgbClr val="000000"/>
                          </a:solidFill>
                          <a:latin typeface="Cambria Math" panose="02040503050406030204" pitchFamily="18" charset="0"/>
                        </a:rPr>
                        <m:t>𝐶𝑉</m:t>
                      </m:r>
                    </m:oMath>
                  </m:oMathPara>
                </a14:m>
                <a:endParaRPr lang="en-GB" sz="2800" dirty="0"/>
              </a:p>
            </p:txBody>
          </p:sp>
        </mc:Choice>
        <mc:Fallback xmlns="">
          <p:sp>
            <p:nvSpPr>
              <p:cNvPr id="15363" name="Object 3"/>
              <p:cNvSpPr txBox="1">
                <a:spLocks noRot="1" noChangeAspect="1" noMove="1" noResize="1" noEditPoints="1" noAdjustHandles="1" noChangeArrowheads="1" noChangeShapeType="1" noTextEdit="1"/>
              </p:cNvSpPr>
              <p:nvPr/>
            </p:nvSpPr>
            <p:spPr bwMode="auto">
              <a:xfrm>
                <a:off x="4114800" y="4676913"/>
                <a:ext cx="3124200" cy="355600"/>
              </a:xfrm>
              <a:prstGeom prst="rect">
                <a:avLst/>
              </a:prstGeom>
              <a:blipFill>
                <a:blip r:embed="rId4"/>
                <a:stretch>
                  <a:fillRect b="-10169"/>
                </a:stretch>
              </a:blipFill>
            </p:spPr>
            <p:txBody>
              <a:bodyPr/>
              <a:lstStyle/>
              <a:p>
                <a:r>
                  <a:rPr lang="en-GB">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0" y="-1"/>
            <a:ext cx="9144000" cy="665932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WTP and WTAC -2</a:t>
            </a:r>
            <a:endParaRPr lang="en-GB" sz="3600" dirty="0">
              <a:latin typeface="Candara" panose="020E0502030303020204" pitchFamily="34" charset="0"/>
            </a:endParaRPr>
          </a:p>
        </p:txBody>
      </p:sp>
      <p:sp>
        <p:nvSpPr>
          <p:cNvPr id="36867"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Willingness to pay and willingness to accept compensation are different, because</a:t>
            </a:r>
          </a:p>
          <a:p>
            <a:pPr lvl="1">
              <a:lnSpc>
                <a:spcPct val="90000"/>
              </a:lnSpc>
            </a:pPr>
            <a:r>
              <a:rPr lang="de-DE" dirty="0">
                <a:latin typeface="Candara" panose="020E0502030303020204" pitchFamily="34" charset="0"/>
              </a:rPr>
              <a:t>the budget constraint is different</a:t>
            </a:r>
          </a:p>
          <a:p>
            <a:pPr lvl="1">
              <a:lnSpc>
                <a:spcPct val="90000"/>
              </a:lnSpc>
            </a:pPr>
            <a:r>
              <a:rPr lang="de-DE" dirty="0">
                <a:latin typeface="Candara" panose="020E0502030303020204" pitchFamily="34" charset="0"/>
              </a:rPr>
              <a:t>voluntary and involuntary risks are different</a:t>
            </a:r>
          </a:p>
          <a:p>
            <a:pPr lvl="1">
              <a:lnSpc>
                <a:spcPct val="90000"/>
              </a:lnSpc>
            </a:pPr>
            <a:r>
              <a:rPr lang="de-DE" dirty="0">
                <a:latin typeface="Candara" panose="020E0502030303020204" pitchFamily="34" charset="0"/>
              </a:rPr>
              <a:t>people attach value to the status quo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2"/>
            <a:r>
              <a:rPr lang="de-DE" sz="2000" dirty="0">
                <a:latin typeface="Candara" panose="020E0502030303020204" pitchFamily="34" charset="0"/>
              </a:rPr>
              <a:t>Dumb farmers?</a:t>
            </a:r>
          </a:p>
          <a:p>
            <a:pPr lvl="2"/>
            <a:r>
              <a:rPr lang="de-DE" sz="2000"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b="1" dirty="0">
                <a:latin typeface="Candara" panose="020E0502030303020204" pitchFamily="34" charset="0"/>
              </a:rPr>
              <a:t>Benefit transfer</a:t>
            </a:r>
          </a:p>
        </p:txBody>
      </p:sp>
    </p:spTree>
    <p:extLst>
      <p:ext uri="{BB962C8B-B14F-4D97-AF65-F5344CB8AC3E}">
        <p14:creationId xmlns:p14="http://schemas.microsoft.com/office/powerpoint/2010/main" val="2195978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en-GB" sz="3200" dirty="0">
                <a:latin typeface="Candara" panose="020E0502030303020204" pitchFamily="34" charset="0"/>
              </a:rPr>
              <a:t>Benefit transfer</a:t>
            </a:r>
          </a:p>
        </p:txBody>
      </p:sp>
      <p:sp>
        <p:nvSpPr>
          <p:cNvPr id="11267" name="Rectangle 3"/>
          <p:cNvSpPr>
            <a:spLocks noGrp="1" noChangeArrowheads="1"/>
          </p:cNvSpPr>
          <p:nvPr>
            <p:ph type="body" idx="1"/>
          </p:nvPr>
        </p:nvSpPr>
        <p:spPr>
          <a:xfrm>
            <a:off x="609600" y="990600"/>
            <a:ext cx="7772400" cy="4114800"/>
          </a:xfrm>
        </p:spPr>
        <p:txBody>
          <a:bodyPr/>
          <a:lstStyle/>
          <a:p>
            <a:pPr eaLnBrk="1" hangingPunct="1">
              <a:lnSpc>
                <a:spcPct val="90000"/>
              </a:lnSpc>
            </a:pPr>
            <a:r>
              <a:rPr lang="de-DE" sz="2800" dirty="0">
                <a:latin typeface="Candara" panose="020E0502030303020204" pitchFamily="34" charset="0"/>
              </a:rPr>
              <a:t>Valuation is difficult and expensive</a:t>
            </a:r>
          </a:p>
          <a:p>
            <a:pPr eaLnBrk="1" hangingPunct="1">
              <a:lnSpc>
                <a:spcPct val="90000"/>
              </a:lnSpc>
            </a:pPr>
            <a:r>
              <a:rPr lang="de-DE" sz="2800" dirty="0">
                <a:latin typeface="Candara" panose="020E0502030303020204" pitchFamily="34" charset="0"/>
              </a:rPr>
              <a:t>Therefore, estimated values are extrapolated (benefit transfer) from one place to the next and from one case to the next</a:t>
            </a:r>
          </a:p>
          <a:p>
            <a:pPr eaLnBrk="1" hangingPunct="1">
              <a:lnSpc>
                <a:spcPct val="90000"/>
              </a:lnSpc>
            </a:pPr>
            <a:r>
              <a:rPr lang="de-DE" sz="2800" dirty="0">
                <a:latin typeface="Candara" panose="020E0502030303020204" pitchFamily="34" charset="0"/>
              </a:rPr>
              <a:t>As values are highly context-specific, this introduces all sorts of uncertainties, which are not well-understood</a:t>
            </a:r>
            <a:endParaRPr lang="en-GB" sz="2800" dirty="0">
              <a:latin typeface="Candara" panose="020E0502030303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 y="0"/>
            <a:ext cx="9144000" cy="575496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53293312"/>
              </p:ext>
            </p:extLst>
          </p:nvPr>
        </p:nvGraphicFramePr>
        <p:xfrm>
          <a:off x="609600" y="0"/>
          <a:ext cx="7543800" cy="68580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tblGrid>
              <a:tr h="370840">
                <a:tc>
                  <a:txBody>
                    <a:bodyPr/>
                    <a:lstStyle/>
                    <a:p>
                      <a:r>
                        <a:rPr lang="en-US" sz="2400" dirty="0">
                          <a:latin typeface="Candara" panose="020E0502030303020204" pitchFamily="34" charset="0"/>
                        </a:rPr>
                        <a:t>Area</a:t>
                      </a:r>
                    </a:p>
                  </a:txBody>
                  <a:tcPr/>
                </a:tc>
                <a:tc>
                  <a:txBody>
                    <a:bodyPr/>
                    <a:lstStyle/>
                    <a:p>
                      <a:r>
                        <a:rPr lang="en-US" sz="2400" dirty="0">
                          <a:latin typeface="Candara" panose="020E0502030303020204" pitchFamily="34" charset="0"/>
                        </a:rPr>
                        <a:t>Error</a:t>
                      </a:r>
                      <a:r>
                        <a:rPr lang="en-US" sz="2400" baseline="0" dirty="0">
                          <a:latin typeface="Candara" panose="020E0502030303020204" pitchFamily="34" charset="0"/>
                        </a:rPr>
                        <a:t> (%)</a:t>
                      </a:r>
                      <a:endParaRPr lang="en-US" sz="2400" dirty="0">
                        <a:latin typeface="Candara" panose="020E0502030303020204" pitchFamily="34" charset="0"/>
                      </a:endParaRPr>
                    </a:p>
                  </a:txBody>
                  <a:tcPr/>
                </a:tc>
                <a:extLst>
                  <a:ext uri="{0D108BD9-81ED-4DB2-BD59-A6C34878D82A}">
                    <a16:rowId xmlns:a16="http://schemas.microsoft.com/office/drawing/2014/main" val="10000"/>
                  </a:ext>
                </a:extLst>
              </a:tr>
              <a:tr h="370840">
                <a:tc>
                  <a:txBody>
                    <a:bodyPr/>
                    <a:lstStyle/>
                    <a:p>
                      <a:r>
                        <a:rPr lang="en-US" sz="2400" dirty="0">
                          <a:latin typeface="Candara" panose="020E0502030303020204" pitchFamily="34" charset="0"/>
                        </a:rPr>
                        <a:t>Sport fishing</a:t>
                      </a:r>
                    </a:p>
                  </a:txBody>
                  <a:tcPr/>
                </a:tc>
                <a:tc>
                  <a:txBody>
                    <a:bodyPr/>
                    <a:lstStyle/>
                    <a:p>
                      <a:pPr algn="r"/>
                      <a:r>
                        <a:rPr lang="en-US" sz="2400" dirty="0">
                          <a:latin typeface="Candara" panose="020E0502030303020204" pitchFamily="34" charset="0"/>
                        </a:rPr>
                        <a:t>5-40</a:t>
                      </a:r>
                    </a:p>
                  </a:txBody>
                  <a:tcPr/>
                </a:tc>
                <a:extLst>
                  <a:ext uri="{0D108BD9-81ED-4DB2-BD59-A6C34878D82A}">
                    <a16:rowId xmlns:a16="http://schemas.microsoft.com/office/drawing/2014/main" val="1000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5-15</a:t>
                      </a:r>
                    </a:p>
                  </a:txBody>
                  <a:tcPr/>
                </a:tc>
                <a:extLst>
                  <a:ext uri="{0D108BD9-81ED-4DB2-BD59-A6C34878D82A}">
                    <a16:rowId xmlns:a16="http://schemas.microsoft.com/office/drawing/2014/main" val="10002"/>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4-34</a:t>
                      </a:r>
                    </a:p>
                  </a:txBody>
                  <a:tcPr/>
                </a:tc>
                <a:extLst>
                  <a:ext uri="{0D108BD9-81ED-4DB2-BD59-A6C34878D82A}">
                    <a16:rowId xmlns:a16="http://schemas.microsoft.com/office/drawing/2014/main" val="10003"/>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1-75</a:t>
                      </a:r>
                    </a:p>
                  </a:txBody>
                  <a:tcPr/>
                </a:tc>
                <a:extLst>
                  <a:ext uri="{0D108BD9-81ED-4DB2-BD59-A6C34878D82A}">
                    <a16:rowId xmlns:a16="http://schemas.microsoft.com/office/drawing/2014/main" val="10004"/>
                  </a:ext>
                </a:extLst>
              </a:tr>
              <a:tr h="370840">
                <a:tc>
                  <a:txBody>
                    <a:bodyPr/>
                    <a:lstStyle/>
                    <a:p>
                      <a:r>
                        <a:rPr lang="en-US" sz="2400" dirty="0">
                          <a:latin typeface="Candara" panose="020E0502030303020204" pitchFamily="34" charset="0"/>
                        </a:rPr>
                        <a:t>Water-based</a:t>
                      </a:r>
                      <a:r>
                        <a:rPr lang="en-US" sz="2400" baseline="0" dirty="0">
                          <a:latin typeface="Candara" panose="020E0502030303020204" pitchFamily="34" charset="0"/>
                        </a:rPr>
                        <a:t> recreation</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val="10005"/>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1-475</a:t>
                      </a:r>
                    </a:p>
                  </a:txBody>
                  <a:tcPr/>
                </a:tc>
                <a:extLst>
                  <a:ext uri="{0D108BD9-81ED-4DB2-BD59-A6C34878D82A}">
                    <a16:rowId xmlns:a16="http://schemas.microsoft.com/office/drawing/2014/main" val="10006"/>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25-45</a:t>
                      </a:r>
                    </a:p>
                  </a:txBody>
                  <a:tcPr/>
                </a:tc>
                <a:extLst>
                  <a:ext uri="{0D108BD9-81ED-4DB2-BD59-A6C34878D82A}">
                    <a16:rowId xmlns:a16="http://schemas.microsoft.com/office/drawing/2014/main" val="10007"/>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18-41</a:t>
                      </a:r>
                    </a:p>
                  </a:txBody>
                  <a:tcPr/>
                </a:tc>
                <a:extLst>
                  <a:ext uri="{0D108BD9-81ED-4DB2-BD59-A6C34878D82A}">
                    <a16:rowId xmlns:a16="http://schemas.microsoft.com/office/drawing/2014/main" val="10008"/>
                  </a:ext>
                </a:extLst>
              </a:tr>
              <a:tr h="370840">
                <a:tc>
                  <a:txBody>
                    <a:bodyPr/>
                    <a:lstStyle/>
                    <a:p>
                      <a:r>
                        <a:rPr lang="en-US" sz="2400" dirty="0">
                          <a:latin typeface="Candara" panose="020E0502030303020204" pitchFamily="34" charset="0"/>
                        </a:rPr>
                        <a:t>Saltwater</a:t>
                      </a:r>
                      <a:r>
                        <a:rPr lang="en-US" sz="2400" baseline="0" dirty="0">
                          <a:latin typeface="Candara" panose="020E0502030303020204" pitchFamily="34" charset="0"/>
                        </a:rPr>
                        <a:t> fishing</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1-34</a:t>
                      </a:r>
                    </a:p>
                  </a:txBody>
                  <a:tcPr/>
                </a:tc>
                <a:extLst>
                  <a:ext uri="{0D108BD9-81ED-4DB2-BD59-A6C34878D82A}">
                    <a16:rowId xmlns:a16="http://schemas.microsoft.com/office/drawing/2014/main" val="10009"/>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val="10010"/>
                  </a:ext>
                </a:extLst>
              </a:tr>
              <a:tr h="370840">
                <a:tc>
                  <a:txBody>
                    <a:bodyPr/>
                    <a:lstStyle/>
                    <a:p>
                      <a:r>
                        <a:rPr lang="en-US" sz="2400" dirty="0">
                          <a:latin typeface="Candara" panose="020E0502030303020204" pitchFamily="34" charset="0"/>
                        </a:rPr>
                        <a:t>White water rafting</a:t>
                      </a:r>
                    </a:p>
                  </a:txBody>
                  <a:tcPr/>
                </a:tc>
                <a:tc>
                  <a:txBody>
                    <a:bodyPr/>
                    <a:lstStyle/>
                    <a:p>
                      <a:pPr algn="r"/>
                      <a:r>
                        <a:rPr lang="en-US" sz="2400" dirty="0">
                          <a:latin typeface="Candara" panose="020E0502030303020204" pitchFamily="34" charset="0"/>
                        </a:rPr>
                        <a:t>24-56</a:t>
                      </a:r>
                    </a:p>
                  </a:txBody>
                  <a:tcPr/>
                </a:tc>
                <a:extLst>
                  <a:ext uri="{0D108BD9-81ED-4DB2-BD59-A6C34878D82A}">
                    <a16:rowId xmlns:a16="http://schemas.microsoft.com/office/drawing/2014/main" val="1001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6-228</a:t>
                      </a:r>
                    </a:p>
                  </a:txBody>
                  <a:tcPr/>
                </a:tc>
                <a:extLst>
                  <a:ext uri="{0D108BD9-81ED-4DB2-BD59-A6C34878D82A}">
                    <a16:rowId xmlns:a16="http://schemas.microsoft.com/office/drawing/2014/main" val="10012"/>
                  </a:ext>
                </a:extLst>
              </a:tr>
              <a:tr h="370840">
                <a:tc>
                  <a:txBody>
                    <a:bodyPr/>
                    <a:lstStyle/>
                    <a:p>
                      <a:r>
                        <a:rPr lang="en-US" sz="2400" dirty="0">
                          <a:latin typeface="Candara" panose="020E0502030303020204" pitchFamily="34" charset="0"/>
                        </a:rPr>
                        <a:t>Biodiversity</a:t>
                      </a:r>
                      <a:r>
                        <a:rPr lang="en-US" sz="2400" baseline="0" dirty="0">
                          <a:latin typeface="Candara" panose="020E0502030303020204" pitchFamily="34" charset="0"/>
                        </a:rPr>
                        <a:t> on agricultural land</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27-36</a:t>
                      </a:r>
                    </a:p>
                  </a:txBody>
                  <a:tcPr/>
                </a:tc>
                <a:extLst>
                  <a:ext uri="{0D108BD9-81ED-4DB2-BD59-A6C34878D82A}">
                    <a16:rowId xmlns:a16="http://schemas.microsoft.com/office/drawing/2014/main" val="10013"/>
                  </a:ext>
                </a:extLst>
              </a:tr>
              <a:tr h="370840">
                <a:tc>
                  <a:txBody>
                    <a:bodyPr/>
                    <a:lstStyle/>
                    <a:p>
                      <a:endParaRPr lang="en-US" sz="2400">
                        <a:latin typeface="Candara" panose="020E0502030303020204" pitchFamily="34" charset="0"/>
                      </a:endParaRPr>
                    </a:p>
                  </a:txBody>
                  <a:tcPr/>
                </a:tc>
                <a:tc>
                  <a:txBody>
                    <a:bodyPr/>
                    <a:lstStyle/>
                    <a:p>
                      <a:pPr algn="r"/>
                      <a:r>
                        <a:rPr lang="en-US" sz="2400" dirty="0">
                          <a:latin typeface="Candara" panose="020E0502030303020204" pitchFamily="34" charset="0"/>
                        </a:rPr>
                        <a:t>22-44</a:t>
                      </a:r>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32" y="-6019800"/>
            <a:ext cx="9156032" cy="9198737"/>
          </a:xfrm>
          <a:prstGeom prst="rect">
            <a:avLst/>
          </a:prstGeom>
        </p:spPr>
      </p:pic>
    </p:spTree>
    <p:extLst>
      <p:ext uri="{BB962C8B-B14F-4D97-AF65-F5344CB8AC3E}">
        <p14:creationId xmlns:p14="http://schemas.microsoft.com/office/powerpoint/2010/main" val="396425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a:t>
            </a:r>
          </a:p>
          <a:p>
            <a:pPr>
              <a:lnSpc>
                <a:spcPct val="90000"/>
              </a:lnSpc>
            </a:pPr>
            <a:r>
              <a:rPr lang="de-DE" sz="2800" dirty="0">
                <a:latin typeface="Candara" panose="020E0502030303020204" pitchFamily="34" charset="0"/>
              </a:rPr>
              <a:t>The specialised are likely to loose, as are the marginalised</a:t>
            </a:r>
          </a:p>
        </p:txBody>
      </p:sp>
      <p:pic>
        <p:nvPicPr>
          <p:cNvPr id="4" name="Picture 3">
            <a:extLst>
              <a:ext uri="{FF2B5EF4-FFF2-40B4-BE49-F238E27FC236}">
                <a16:creationId xmlns:a16="http://schemas.microsoft.com/office/drawing/2014/main" id="{82E564C3-0EF7-4484-AC61-03D014FAB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799" y="3232265"/>
            <a:ext cx="5334001" cy="3549535"/>
          </a:xfrm>
          <a:prstGeom prst="rect">
            <a:avLst/>
          </a:prstGeom>
        </p:spPr>
      </p:pic>
    </p:spTree>
    <p:extLst>
      <p:ext uri="{BB962C8B-B14F-4D97-AF65-F5344CB8AC3E}">
        <p14:creationId xmlns:p14="http://schemas.microsoft.com/office/powerpoint/2010/main" val="110941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person, indoor, green&#10;&#10;Description automatically generated">
            <a:extLst>
              <a:ext uri="{FF2B5EF4-FFF2-40B4-BE49-F238E27FC236}">
                <a16:creationId xmlns:a16="http://schemas.microsoft.com/office/drawing/2014/main" id="{3449EB9C-7D8A-4C39-9559-22D4150D30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1" t="17778" r="27685" b="26667"/>
          <a:stretch/>
        </p:blipFill>
        <p:spPr>
          <a:xfrm>
            <a:off x="76200" y="76200"/>
            <a:ext cx="5071872" cy="3962400"/>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2C80CD4F-74AE-4A00-8D10-609B271565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 t="14897" r="6728" b="23992"/>
          <a:stretch/>
        </p:blipFill>
        <p:spPr>
          <a:xfrm>
            <a:off x="225830" y="3124200"/>
            <a:ext cx="6303136" cy="30952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1" y="0"/>
            <a:ext cx="3048000" cy="4490470"/>
          </a:xfrm>
          <a:prstGeom prst="rect">
            <a:avLst/>
          </a:prstGeom>
        </p:spPr>
      </p:pic>
    </p:spTree>
    <p:extLst>
      <p:ext uri="{BB962C8B-B14F-4D97-AF65-F5344CB8AC3E}">
        <p14:creationId xmlns:p14="http://schemas.microsoft.com/office/powerpoint/2010/main" val="413984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 </a:t>
            </a:r>
            <a:r>
              <a:rPr lang="de-DE" sz="2800" b="1" dirty="0">
                <a:latin typeface="Candara" panose="020E0502030303020204" pitchFamily="34" charset="0"/>
              </a:rPr>
              <a:t>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p:txBody>
      </p:sp>
    </p:spTree>
    <p:extLst>
      <p:ext uri="{BB962C8B-B14F-4D97-AF65-F5344CB8AC3E}">
        <p14:creationId xmlns:p14="http://schemas.microsoft.com/office/powerpoint/2010/main" val="3807739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26504"/>
            <a:ext cx="7772400" cy="940904"/>
          </a:xfrm>
        </p:spPr>
        <p:txBody>
          <a:bodyPr/>
          <a:lstStyle/>
          <a:p>
            <a:r>
              <a:rPr lang="de-DE" sz="4000" dirty="0">
                <a:latin typeface="Candara" panose="020E0502030303020204" pitchFamily="34" charset="0"/>
              </a:rPr>
              <a:t>Impacts and Adaptation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655983" y="8382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b="1" dirty="0">
                <a:latin typeface="Candara" panose="020E0502030303020204" pitchFamily="34" charset="0"/>
              </a:rPr>
              <a:t>Agriculture</a:t>
            </a:r>
          </a:p>
          <a:p>
            <a:pPr lvl="2"/>
            <a:r>
              <a:rPr lang="de-DE" sz="2000" b="1" dirty="0">
                <a:latin typeface="Candara" panose="020E0502030303020204" pitchFamily="34" charset="0"/>
              </a:rPr>
              <a:t>Dumb farmers?</a:t>
            </a:r>
          </a:p>
          <a:p>
            <a:pPr lvl="2"/>
            <a:r>
              <a:rPr lang="de-DE" sz="2000" b="1" dirty="0">
                <a:latin typeface="Candara" panose="020E0502030303020204" pitchFamily="34" charset="0"/>
              </a:rPr>
              <a:t>Maladaptation</a:t>
            </a:r>
          </a:p>
          <a:p>
            <a:pPr lvl="1"/>
            <a:r>
              <a:rPr lang="de-DE" sz="2400" dirty="0">
                <a:latin typeface="Candara" panose="020E0502030303020204" pitchFamily="34" charset="0"/>
              </a:rPr>
              <a:t>Water</a:t>
            </a:r>
          </a:p>
          <a:p>
            <a:pPr lvl="2"/>
            <a:r>
              <a:rPr lang="de-DE" sz="2000" dirty="0">
                <a:latin typeface="Candara" panose="020E0502030303020204" pitchFamily="34" charset="0"/>
              </a:rPr>
              <a:t>How to adapt</a:t>
            </a:r>
          </a:p>
          <a:p>
            <a:pPr lvl="1"/>
            <a:r>
              <a:rPr lang="de-DE" sz="2400" dirty="0">
                <a:latin typeface="Candara" panose="020E0502030303020204" pitchFamily="34" charset="0"/>
              </a:rPr>
              <a:t>Heat stress</a:t>
            </a:r>
          </a:p>
          <a:p>
            <a:pPr lvl="2"/>
            <a:r>
              <a:rPr lang="de-DE" sz="2000" dirty="0">
                <a:latin typeface="Candara" panose="020E0502030303020204" pitchFamily="34" charset="0"/>
              </a:rPr>
              <a:t>Public v private adaptation</a:t>
            </a:r>
          </a:p>
          <a:p>
            <a:pPr lvl="1"/>
            <a:r>
              <a:rPr lang="de-DE" sz="2400" dirty="0">
                <a:latin typeface="Candara" panose="020E0502030303020204" pitchFamily="34" charset="0"/>
              </a:rPr>
              <a:t>Sea level rise</a:t>
            </a:r>
          </a:p>
          <a:p>
            <a:r>
              <a:rPr lang="de-DE" dirty="0">
                <a:latin typeface="Candara" panose="020E0502030303020204" pitchFamily="34" charset="0"/>
              </a:rPr>
              <a:t>Valuation</a:t>
            </a:r>
          </a:p>
          <a:p>
            <a:pPr lvl="1"/>
            <a:r>
              <a:rPr lang="de-DE" sz="2400" dirty="0">
                <a:latin typeface="Candara" panose="020E0502030303020204" pitchFamily="34" charset="0"/>
              </a:rPr>
              <a:t>Recap</a:t>
            </a:r>
          </a:p>
          <a:p>
            <a:pPr lvl="1"/>
            <a:r>
              <a:rPr lang="de-DE" sz="2400" dirty="0">
                <a:latin typeface="Candara" panose="020E0502030303020204" pitchFamily="34" charset="0"/>
              </a:rPr>
              <a:t>WTP v WTAC</a:t>
            </a:r>
          </a:p>
          <a:p>
            <a:pPr lvl="1"/>
            <a:r>
              <a:rPr lang="de-DE" sz="2400" dirty="0">
                <a:latin typeface="Candara" panose="020E0502030303020204" pitchFamily="34" charset="0"/>
              </a:rPr>
              <a:t>Benefit transfer</a:t>
            </a:r>
          </a:p>
        </p:txBody>
      </p:sp>
    </p:spTree>
    <p:extLst>
      <p:ext uri="{BB962C8B-B14F-4D97-AF65-F5344CB8AC3E}">
        <p14:creationId xmlns:p14="http://schemas.microsoft.com/office/powerpoint/2010/main" val="777366487"/>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1326</Words>
  <Application>Microsoft Office PowerPoint</Application>
  <PresentationFormat>On-screen Show (4:3)</PresentationFormat>
  <Paragraphs>299</Paragraphs>
  <Slides>41</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 Narrow</vt:lpstr>
      <vt:lpstr>Cambria Math</vt:lpstr>
      <vt:lpstr>Candara</vt:lpstr>
      <vt:lpstr>Comic Sans MS</vt:lpstr>
      <vt:lpstr>Times New Roman</vt:lpstr>
      <vt:lpstr>Standarddesign</vt:lpstr>
      <vt:lpstr>Impacts and Adaptation</vt:lpstr>
      <vt:lpstr>Lectures</vt:lpstr>
      <vt:lpstr>Impacts and Adaptation</vt:lpstr>
      <vt:lpstr>Impacts of Climate</vt:lpstr>
      <vt:lpstr>PowerPoint Presentation</vt:lpstr>
      <vt:lpstr>Impacts of Climate</vt:lpstr>
      <vt:lpstr>PowerPoint Presentation</vt:lpstr>
      <vt:lpstr>Impacts of Climate</vt:lpstr>
      <vt:lpstr>Impacts and Adaptation</vt:lpstr>
      <vt:lpstr>PowerPoint Presentation</vt:lpstr>
      <vt:lpstr>The Gruenspecht Rule of Adaptation</vt:lpstr>
      <vt:lpstr>PowerPoint Presentation</vt:lpstr>
      <vt:lpstr>PowerPoint Presentation</vt:lpstr>
      <vt:lpstr>Public maladaptation</vt:lpstr>
      <vt:lpstr>Impacts and Adaptation</vt:lpstr>
      <vt:lpstr>Impacts of Climate</vt:lpstr>
      <vt:lpstr>PowerPoint Presentation</vt:lpstr>
      <vt:lpstr>How to adapt?</vt:lpstr>
      <vt:lpstr>PowerPoint Presentation</vt:lpstr>
      <vt:lpstr>PowerPoint Presentation</vt:lpstr>
      <vt:lpstr>How to adapt?</vt:lpstr>
      <vt:lpstr>Impacts and Adaptation</vt:lpstr>
      <vt:lpstr>Impacts of Climate</vt:lpstr>
      <vt:lpstr>Impacts of Climate -2</vt:lpstr>
      <vt:lpstr>Public v private adaptation</vt:lpstr>
      <vt:lpstr>Public v private adaptation -2</vt:lpstr>
      <vt:lpstr>Impacts and Adaptation</vt:lpstr>
      <vt:lpstr>Impacts of Climate -2</vt:lpstr>
      <vt:lpstr>PowerPoint Presentation</vt:lpstr>
      <vt:lpstr>Impacts and Adaptation</vt:lpstr>
      <vt:lpstr>PowerPoint Presentation</vt:lpstr>
      <vt:lpstr>Impacts of Climate</vt:lpstr>
      <vt:lpstr>Monetary Valuation</vt:lpstr>
      <vt:lpstr>Impacts and Adaptation</vt:lpstr>
      <vt:lpstr>WTP v WTAC</vt:lpstr>
      <vt:lpstr>PowerPoint Presentation</vt:lpstr>
      <vt:lpstr>WTP and WTAC -2</vt:lpstr>
      <vt:lpstr>Impacts and Adaptation</vt:lpstr>
      <vt:lpstr>Benefit transfer</vt:lpstr>
      <vt:lpstr>PowerPoint Presentation</vt:lpstr>
      <vt:lpstr>PowerPoint Presentation</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217</cp:revision>
  <dcterms:created xsi:type="dcterms:W3CDTF">2000-09-24T19:27:04Z</dcterms:created>
  <dcterms:modified xsi:type="dcterms:W3CDTF">2022-02-28T10:55:10Z</dcterms:modified>
</cp:coreProperties>
</file>